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7" r:id="rId2"/>
    <p:sldId id="258" r:id="rId3"/>
    <p:sldId id="259" r:id="rId4"/>
    <p:sldId id="269" r:id="rId5"/>
    <p:sldId id="260" r:id="rId6"/>
    <p:sldId id="276" r:id="rId7"/>
    <p:sldId id="261" r:id="rId8"/>
    <p:sldId id="270" r:id="rId9"/>
    <p:sldId id="271" r:id="rId10"/>
    <p:sldId id="279" r:id="rId11"/>
    <p:sldId id="263" r:id="rId12"/>
    <p:sldId id="275" r:id="rId13"/>
    <p:sldId id="273" r:id="rId14"/>
    <p:sldId id="278" r:id="rId15"/>
    <p:sldId id="264" r:id="rId16"/>
    <p:sldId id="277" r:id="rId17"/>
    <p:sldId id="274" r:id="rId18"/>
    <p:sldId id="266" r:id="rId19"/>
    <p:sldId id="267" r:id="rId20"/>
    <p:sldId id="26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5" autoAdjust="0"/>
    <p:restoredTop sz="76721" autoAdjust="0"/>
  </p:normalViewPr>
  <p:slideViewPr>
    <p:cSldViewPr snapToGrid="0" snapToObjects="1">
      <p:cViewPr>
        <p:scale>
          <a:sx n="76" d="100"/>
          <a:sy n="76" d="100"/>
        </p:scale>
        <p:origin x="-1002" y="780"/>
      </p:cViewPr>
      <p:guideLst>
        <p:guide orient="horz" pos="2160"/>
        <p:guide pos="2880"/>
      </p:guideLst>
    </p:cSldViewPr>
  </p:slideViewPr>
  <p:notesTextViewPr>
    <p:cViewPr>
      <p:scale>
        <a:sx n="100" d="100"/>
        <a:sy n="100" d="100"/>
      </p:scale>
      <p:origin x="0" y="1470"/>
    </p:cViewPr>
  </p:notesText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CA74-1464-8A44-8CD3-C1431E9BB361}"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14B66-9B57-4346-970B-73B775B592A5}" type="slidenum">
              <a:rPr lang="en-US" smtClean="0"/>
              <a:t>‹#›</a:t>
            </a:fld>
            <a:endParaRPr lang="en-US"/>
          </a:p>
        </p:txBody>
      </p:sp>
    </p:spTree>
    <p:extLst>
      <p:ext uri="{BB962C8B-B14F-4D97-AF65-F5344CB8AC3E}">
        <p14:creationId xmlns:p14="http://schemas.microsoft.com/office/powerpoint/2010/main" val="14276536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EBE499-6865-4CC5-AFD5-CB1CB3010A1E}" type="slidenum">
              <a:rPr lang="en-GB" smtClean="0">
                <a:latin typeface="Arial" charset="0"/>
                <a:cs typeface="Arial" charset="0"/>
              </a:rPr>
              <a:pPr fontAlgn="base">
                <a:spcBef>
                  <a:spcPct val="0"/>
                </a:spcBef>
                <a:spcAft>
                  <a:spcPct val="0"/>
                </a:spcAft>
              </a:pPr>
              <a:t>1</a:t>
            </a:fld>
            <a:endParaRPr lang="en-GB" smtClean="0">
              <a:latin typeface="Arial" charset="0"/>
              <a:cs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smtClean="0"/>
              <a:t>Are MOOCS, the OT12 on in particular, about old wine in new bottles or new wine in old bottles?</a:t>
            </a:r>
          </a:p>
          <a:p>
            <a:endParaRPr lang="en-GB" dirty="0" smtClean="0"/>
          </a:p>
          <a:p>
            <a:r>
              <a:rPr lang="en-GB" dirty="0" smtClean="0"/>
              <a:t>If it is old wine in new bottles this would imply a criticism: We are trying to fob you off with substandard stuff or stuff that doesn't work (old pedagogy!) by packaging it in a new, glossy way. We do the traditional first year undergraduate pedagogy (cognitive – behaviourist, we give you the content, you learn it and pass the exam), just that this time we hand it out to the masses and label it "innovation"!</a:t>
            </a:r>
          </a:p>
          <a:p>
            <a:endParaRPr lang="en-GB" dirty="0" smtClean="0"/>
          </a:p>
          <a:p>
            <a:r>
              <a:rPr lang="en-GB" dirty="0" smtClean="0"/>
              <a:t>New wine in old bottles, however, is slightly </a:t>
            </a:r>
            <a:r>
              <a:rPr lang="en-GB" dirty="0" err="1" smtClean="0"/>
              <a:t>different:What</a:t>
            </a:r>
            <a:r>
              <a:rPr lang="en-GB" dirty="0" smtClean="0"/>
              <a:t> we have done in the OT12 MOOC is not that dissimilar from the teaching approach we use at the OU (online delivery, forums, live sessions in Elluminate, etc. for large numbers of students, although we did not assess the participants; there was feedback though, through the comments and reflections of the participants).</a:t>
            </a:r>
          </a:p>
          <a:p>
            <a:endParaRPr lang="en-GB" dirty="0" smtClean="0"/>
          </a:p>
          <a:p>
            <a:r>
              <a:rPr lang="en-GB" dirty="0" smtClean="0"/>
              <a:t>But the wine, the content, what we were trying to do with the course - jointly explore an area in which we are not experts with a community of others who are also interested in the topic, that is open educational resources, open translation tools and open translation practices - is very different from what a "normal" OU module does (that is teach you what you need to pass the assessment).</a:t>
            </a:r>
          </a:p>
          <a:p>
            <a:endParaRPr lang="en-GB" dirty="0" smtClean="0"/>
          </a:p>
          <a:p>
            <a:r>
              <a:rPr lang="en-GB" b="1" dirty="0" smtClean="0"/>
              <a:t>That’s why we think OT12 is about new wine in sort of recycled bottles </a:t>
            </a:r>
            <a:endParaRPr lang="en-GB" dirty="0" smtClean="0"/>
          </a:p>
          <a:p>
            <a:pPr eaLnBrk="1" hangingPunct="1">
              <a:spcBef>
                <a:spcPct val="0"/>
              </a:spcBef>
            </a:pPr>
            <a:endParaRPr lang="en-GB"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Bea = this</a:t>
            </a:r>
            <a:r>
              <a:rPr lang="en-GB" baseline="0" dirty="0" smtClean="0">
                <a:solidFill>
                  <a:schemeClr val="tx1"/>
                </a:solidFill>
              </a:rPr>
              <a:t> was a very small MOOC in terms of registration but don’t forget that the weekly digests went to a mailing list of roughly 600 people.</a:t>
            </a:r>
          </a:p>
          <a:p>
            <a:r>
              <a:rPr lang="en-GB" baseline="0" dirty="0" smtClean="0">
                <a:solidFill>
                  <a:schemeClr val="tx1"/>
                </a:solidFill>
              </a:rPr>
              <a:t>The page views correspond to the 8 weeks of MOOC action; I added the views for the welcome and goodbye forums as a way to show the downward curve but maybe you want to take it out?,  the most views were for the WELCOME Forum, followed by AMARA, TRANSIFEX, CAPTIONS  and SUBTITLES, and DICTIONARIES FORUM = when participants were asked to do something rather than just contribute an opinion or a reflection, if you know what I mean (?).</a:t>
            </a:r>
          </a:p>
          <a:p>
            <a:endParaRPr lang="en-GB" dirty="0" smtClean="0"/>
          </a:p>
          <a:p>
            <a:r>
              <a:rPr lang="en-GB" dirty="0" smtClean="0"/>
              <a:t>Balch (2013) about MOOC completion rates and the importance of student self-investment:</a:t>
            </a:r>
          </a:p>
          <a:p>
            <a:endParaRPr lang="en-GB" dirty="0" smtClean="0"/>
          </a:p>
          <a:p>
            <a:r>
              <a:rPr lang="en-GB" dirty="0" smtClean="0"/>
              <a:t>"Most MOOC students are simply adding the MOOC to their existing lifestyle. They’re not moving [to a dorm], they’re not paying a significant fee. [...] All a student need do is provide an email address, and click a button labelled “sign me up.” [...]</a:t>
            </a:r>
            <a:r>
              <a:rPr lang="en-GB" baseline="0" dirty="0" smtClean="0"/>
              <a:t> </a:t>
            </a:r>
            <a:r>
              <a:rPr lang="en-GB" i="1" dirty="0" smtClean="0"/>
              <a:t>Enrolling in a MOOC costs nothing</a:t>
            </a:r>
            <a:r>
              <a:rPr lang="en-GB" dirty="0" smtClean="0"/>
              <a:t> [...] </a:t>
            </a:r>
            <a:r>
              <a:rPr lang="en-GB" i="1" dirty="0" smtClean="0"/>
              <a:t>Failing a MOOC costs nothing.</a:t>
            </a:r>
            <a:r>
              <a:rPr lang="en-GB" dirty="0" smtClean="0"/>
              <a:t> [...] There’s not a lot of data yet, but my hypothesis is that students are significantly </a:t>
            </a:r>
            <a:r>
              <a:rPr lang="en-GB" b="1" dirty="0" smtClean="0"/>
              <a:t>more likely to enrol in an interesting MOOC than in a comparable course at a university</a:t>
            </a:r>
            <a:r>
              <a:rPr lang="en-GB" dirty="0" smtClean="0"/>
              <a:t>. And importantly they are </a:t>
            </a:r>
            <a:r>
              <a:rPr lang="en-GB" b="1" dirty="0" smtClean="0"/>
              <a:t>also substantially more likely to withdraw</a:t>
            </a:r>
            <a:r>
              <a:rPr lang="en-GB" dirty="0" smtClean="0"/>
              <a:t>. This combination of factors points to a low completion rate for MOOCs. [...] </a:t>
            </a:r>
            <a:r>
              <a:rPr lang="en-GB" b="1" dirty="0" smtClean="0"/>
              <a:t>the more investment we see from the students, the higher the completion rate</a:t>
            </a:r>
            <a:r>
              <a:rPr lang="en-GB" dirty="0" smtClean="0"/>
              <a:t>. Overall I suggest that the definition of “enrolled” for a MOOC should probably not include those who simply click “sign me up.” Those who took a quiz are at least a bit invested, those who completed a project even more so.</a:t>
            </a:r>
          </a:p>
          <a:p>
            <a:endParaRPr lang="en-GB" dirty="0" smtClean="0"/>
          </a:p>
          <a:p>
            <a:r>
              <a:rPr lang="en-GB" dirty="0" smtClean="0"/>
              <a:t>[OT12: higher level of investment from those who actually translated content]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7837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in a MOOC according to Cormier’s (2010) 5 stages:</a:t>
            </a:r>
          </a:p>
          <a:p>
            <a:endParaRPr lang="en-US" dirty="0" smtClean="0"/>
          </a:p>
          <a:p>
            <a:pPr marL="228600" indent="-228600">
              <a:buAutoNum type="arabicPeriod"/>
            </a:pPr>
            <a:r>
              <a:rPr lang="en-GB" b="1" dirty="0" smtClean="0"/>
              <a:t>Orient</a:t>
            </a:r>
          </a:p>
          <a:p>
            <a:r>
              <a:rPr lang="en-GB" dirty="0" smtClean="0"/>
              <a:t>Where are the materials, the links I need to use every week, the times of the live sessions (gather these together/bookmark them!)?</a:t>
            </a:r>
          </a:p>
          <a:p>
            <a:r>
              <a:rPr lang="en-GB" dirty="0" smtClean="0"/>
              <a:t>In some ways a MOOC is just like being on the Web … with one big exception: a MOOC is paced!</a:t>
            </a:r>
          </a:p>
          <a:p>
            <a:r>
              <a:rPr lang="en-GB" dirty="0" smtClean="0"/>
              <a:t>The materials are there and </a:t>
            </a:r>
            <a:r>
              <a:rPr lang="en-GB" b="1" dirty="0" smtClean="0"/>
              <a:t>the more you cover the more you can participate</a:t>
            </a:r>
            <a:r>
              <a:rPr lang="en-GB" dirty="0" smtClean="0"/>
              <a:t> </a:t>
            </a:r>
          </a:p>
          <a:p>
            <a:endParaRPr lang="en-GB" dirty="0" smtClean="0"/>
          </a:p>
          <a:p>
            <a:pPr algn="l"/>
            <a:r>
              <a:rPr lang="en-GB" dirty="0" smtClean="0"/>
              <a:t>[make link to participatory literacy skills</a:t>
            </a:r>
            <a:r>
              <a:rPr lang="en-GB" baseline="0" dirty="0" smtClean="0"/>
              <a:t> as understood by </a:t>
            </a:r>
            <a:r>
              <a:rPr lang="en-GB" baseline="0" dirty="0" err="1" smtClean="0"/>
              <a:t>Pegrum</a:t>
            </a:r>
            <a:r>
              <a:rPr lang="en-GB" baseline="0" dirty="0" smtClean="0"/>
              <a:t> (2009) that is </a:t>
            </a:r>
            <a:r>
              <a:rPr lang="en-GB" sz="1200" b="0" i="0" u="none" strike="noStrike" baseline="0" dirty="0" smtClean="0">
                <a:latin typeface="NewBaskervilleStd-Roman"/>
              </a:rPr>
              <a:t>the ability to contribute to blogs, wikis, social networking and sharing sites, virtual worlds (VWs) and gaming environments</a:t>
            </a:r>
            <a:r>
              <a:rPr lang="en-GB" dirty="0" smtClean="0"/>
              <a:t>]</a:t>
            </a:r>
          </a:p>
          <a:p>
            <a:pPr algn="l"/>
            <a:endParaRPr lang="en-GB" dirty="0" smtClean="0"/>
          </a:p>
          <a:p>
            <a:r>
              <a:rPr lang="en-GB" b="1" dirty="0" smtClean="0"/>
              <a:t>2. Declare yourself</a:t>
            </a:r>
            <a:endParaRPr lang="en-GB" dirty="0" smtClean="0"/>
          </a:p>
          <a:p>
            <a:r>
              <a:rPr lang="en-GB" dirty="0" smtClean="0"/>
              <a:t>You need to have a place for your thoughts and your reflections to live. This might be a blog you write. It might be a discussion forum that’s part of the course … some way of gathering the participants’ reflections (you already have a blog, you write a reaction to one of the readings, add a post tag to it and send it to Twitter).</a:t>
            </a:r>
          </a:p>
          <a:p>
            <a:endParaRPr lang="en-GB" dirty="0" smtClean="0"/>
          </a:p>
          <a:p>
            <a:r>
              <a:rPr lang="en-GB" dirty="0" smtClean="0"/>
              <a:t>And then ... probably nothing happens! No one grades it, no one comments.  → You need a network!</a:t>
            </a:r>
          </a:p>
          <a:p>
            <a:endParaRPr lang="en-GB" dirty="0" smtClean="0"/>
          </a:p>
          <a:p>
            <a:r>
              <a:rPr lang="en-GB" dirty="0" smtClean="0"/>
              <a:t>continued on next slide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t>11</a:t>
            </a:fld>
            <a:endParaRPr lang="en-US"/>
          </a:p>
        </p:txBody>
      </p:sp>
    </p:spTree>
    <p:extLst>
      <p:ext uri="{BB962C8B-B14F-4D97-AF65-F5344CB8AC3E}">
        <p14:creationId xmlns:p14="http://schemas.microsoft.com/office/powerpoint/2010/main" val="404060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3. Network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You need to follow some other people reflecting on the material and make some connections. You can go back and look at the communications you’ve been getting from the facilitators,  read a few posts and comment on them.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The connections and the comments is what the course is all about!</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Go back to your spot (your blog, for example) and write a thoughtful reply to someone’s questions or concerns. Tell them that you have done this … make connections! There is/will be a discussion going 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A discussion is what you took the course for!</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After a few weeks, it is probably time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4. Cluster</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During the first weeks of reading and commenting you are likely to realise that there are a few other people whose interest in the MOOC (certain parts of it) is very close to yours.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You are returning to their work more often and that they are commenting on your work more often →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you are connecting!</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You don’t need to connect with everyone. Find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yourself a cluster of people</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who are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focussed on what you are interested in</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 group of people for you to work with. Maybe even a community that might share ideas even after the course is over.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[“The success of our first course - CCK08 – was not anticipated. We found quickly that the course took a life of its own as participants created Second Life meeting areas, Google groups to discuss certain topic areas, study groups for people in similar locations, Facebook groups, and so on.” ( McAuley, Stewart, Siemens and Cormier 2010)]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5. Focus</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Even with all the positive connections and the interesting readings and all the learning, you will find that a little over half way through the course your mind starts to wander. You are not sure what you are trying to do with the course: If you are not trying to finish the course for credit, why are you trying to do 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You can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draw on your new cluster to help you with your plans, start a project, maybe a paper, maybe a grant application</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and use the rest of the course to finish it.</a:t>
            </a:r>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4060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Cormier’s is very much confined to the elite, education MOOCs of the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connectivist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type; all stages might not be necessary for every type of MOOC or every type of student, and they might take different forms or even take place off-line</a:t>
            </a:r>
          </a:p>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40605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for</a:t>
            </a:r>
            <a:r>
              <a:rPr lang="en-US" baseline="0" dirty="0" smtClean="0"/>
              <a:t> the individual might be very different to success for the </a:t>
            </a:r>
            <a:r>
              <a:rPr lang="en-US" baseline="0" dirty="0" err="1" smtClean="0"/>
              <a:t>organisers</a:t>
            </a:r>
            <a:r>
              <a:rPr lang="en-US" baseline="0" dirty="0" smtClean="0"/>
              <a:t>. The example from Bulgaria in Balch. </a:t>
            </a:r>
          </a:p>
          <a:p>
            <a:endParaRPr lang="en-US" baseline="0" dirty="0" smtClean="0"/>
          </a:p>
          <a:p>
            <a:r>
              <a:rPr lang="en-US" dirty="0" smtClean="0"/>
              <a:t>Challenges of the traditional measures for a MOOC:</a:t>
            </a:r>
            <a:r>
              <a:rPr lang="en-US" baseline="0" dirty="0" smtClean="0"/>
              <a:t> </a:t>
            </a:r>
            <a:r>
              <a:rPr lang="en-US" dirty="0" smtClean="0"/>
              <a:t>Concept of learning; engagement is uneven; drop-out rate; assessment; accreditation</a:t>
            </a:r>
          </a:p>
          <a:p>
            <a:endParaRPr lang="en-US" dirty="0" smtClean="0"/>
          </a:p>
          <a:p>
            <a:r>
              <a:rPr lang="en-US" dirty="0" smtClean="0"/>
              <a:t>You cannot measure it like this because</a:t>
            </a:r>
            <a:r>
              <a:rPr lang="en-US" baseline="0" dirty="0" smtClean="0"/>
              <a:t> the student investment for registration is so low that participation will look different from traditional courses</a:t>
            </a:r>
            <a:endParaRPr lang="en-US" dirty="0" smtClean="0"/>
          </a:p>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t>14</a:t>
            </a:fld>
            <a:endParaRPr lang="en-US"/>
          </a:p>
        </p:txBody>
      </p:sp>
    </p:spTree>
    <p:extLst>
      <p:ext uri="{BB962C8B-B14F-4D97-AF65-F5344CB8AC3E}">
        <p14:creationId xmlns:p14="http://schemas.microsoft.com/office/powerpoint/2010/main" val="166475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B114B66-9B57-4346-970B-73B775B592A5}" type="slidenum">
              <a:rPr lang="en-US" smtClean="0"/>
              <a:t>15</a:t>
            </a:fld>
            <a:endParaRPr lang="en-US"/>
          </a:p>
        </p:txBody>
      </p:sp>
    </p:spTree>
    <p:extLst>
      <p:ext uri="{BB962C8B-B14F-4D97-AF65-F5344CB8AC3E}">
        <p14:creationId xmlns:p14="http://schemas.microsoft.com/office/powerpoint/2010/main" val="158686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used to assessing something so</a:t>
            </a:r>
            <a:r>
              <a:rPr lang="en-GB" baseline="0" dirty="0" smtClean="0"/>
              <a:t> find it difficult to talk about learning when there is nothing to show for it (nothing that we see)</a:t>
            </a:r>
          </a:p>
          <a:p>
            <a:endParaRPr lang="en-GB" baseline="0" dirty="0" smtClean="0"/>
          </a:p>
          <a:p>
            <a:r>
              <a:rPr lang="en-GB" baseline="0" dirty="0" smtClean="0"/>
              <a:t>However, there may be very real examples of evidence of learning for the learners themselves (examples from the end survey)</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FB114B66-9B57-4346-970B-73B775B592A5}" type="slidenum">
              <a:rPr lang="en-US" smtClean="0"/>
              <a:t>16</a:t>
            </a:fld>
            <a:endParaRPr lang="en-US"/>
          </a:p>
        </p:txBody>
      </p:sp>
    </p:spTree>
    <p:extLst>
      <p:ext uri="{BB962C8B-B14F-4D97-AF65-F5344CB8AC3E}">
        <p14:creationId xmlns:p14="http://schemas.microsoft.com/office/powerpoint/2010/main" val="1586867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Cormier’s is very much</a:t>
            </a:r>
            <a:r>
              <a:rPr lang="en-US" baseline="0" dirty="0" smtClean="0"/>
              <a:t> confined to the elite, education MOOCs of the </a:t>
            </a:r>
            <a:r>
              <a:rPr lang="en-US" baseline="0" dirty="0" err="1" smtClean="0"/>
              <a:t>connectivist</a:t>
            </a:r>
            <a:r>
              <a:rPr lang="en-US" baseline="0" dirty="0" smtClean="0"/>
              <a:t> type; all stages might not be necessary for every type of MOOC or every type of student, and they might take different forms or even take place off-line</a:t>
            </a:r>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4060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u="sng" dirty="0" smtClean="0"/>
              <a:t>New/old</a:t>
            </a:r>
            <a:r>
              <a:rPr lang="en-GB" sz="1000" u="sng" baseline="0" dirty="0" smtClean="0"/>
              <a:t> wine in a new/old bottle:</a:t>
            </a:r>
            <a:endParaRPr lang="en-GB" sz="1000" u="sng" dirty="0" smtClean="0"/>
          </a:p>
          <a:p>
            <a:r>
              <a:rPr lang="en-GB" sz="1000" dirty="0" smtClean="0"/>
              <a:t>More</a:t>
            </a:r>
            <a:r>
              <a:rPr lang="en-GB" sz="1000" baseline="0" dirty="0" smtClean="0"/>
              <a:t> “learning in the glass” than has been acknowledged so far (i.e. learning happening one learner at a time)</a:t>
            </a:r>
          </a:p>
          <a:p>
            <a:endParaRPr lang="en-GB" sz="1000" dirty="0" smtClean="0"/>
          </a:p>
          <a:p>
            <a:r>
              <a:rPr lang="en-GB" sz="1000" dirty="0" smtClean="0"/>
              <a:t>Knowledge creation and sharing and sense making takes place in the network and the community, but ultimately the learning that each individual derives from the experience is personal and unique, depending on their circumstances, previous experience, level of engagement, etc.</a:t>
            </a:r>
          </a:p>
          <a:p>
            <a:endParaRPr lang="en-GB" sz="1000" dirty="0" smtClean="0"/>
          </a:p>
          <a:p>
            <a:r>
              <a:rPr lang="en-GB" sz="1000" u="sng" dirty="0" smtClean="0"/>
              <a:t>On motivation:</a:t>
            </a:r>
          </a:p>
          <a:p>
            <a:r>
              <a:rPr lang="en-GB" sz="1000" dirty="0" smtClean="0"/>
              <a:t>If we look at MOOCs like we look at traditional courses (both on- and offline) our</a:t>
            </a:r>
            <a:r>
              <a:rPr lang="en-GB" sz="1000" baseline="0" dirty="0" smtClean="0"/>
              <a:t> default assumption is likely to be that students are unmotivated.</a:t>
            </a:r>
          </a:p>
          <a:p>
            <a:endParaRPr lang="en-GB" sz="1000" baseline="0" dirty="0" smtClean="0"/>
          </a:p>
          <a:p>
            <a:r>
              <a:rPr lang="en-GB" sz="1000" dirty="0" smtClean="0">
                <a:solidFill>
                  <a:srgbClr val="222222"/>
                </a:solidFill>
                <a:effectLst/>
                <a:latin typeface="Trebuchet MS"/>
              </a:rPr>
              <a:t>But:</a:t>
            </a:r>
            <a:r>
              <a:rPr lang="en-GB" sz="1000" baseline="0" dirty="0" smtClean="0">
                <a:solidFill>
                  <a:srgbClr val="222222"/>
                </a:solidFill>
                <a:effectLst/>
                <a:latin typeface="Trebuchet MS"/>
              </a:rPr>
              <a:t> The </a:t>
            </a:r>
            <a:r>
              <a:rPr lang="en-GB" sz="1000" i="1" dirty="0" smtClean="0">
                <a:solidFill>
                  <a:srgbClr val="222222"/>
                </a:solidFill>
                <a:effectLst/>
                <a:latin typeface="Trebuchet MS"/>
              </a:rPr>
              <a:t>big</a:t>
            </a:r>
            <a:r>
              <a:rPr lang="en-GB" sz="1000" dirty="0" smtClean="0">
                <a:solidFill>
                  <a:srgbClr val="222222"/>
                </a:solidFill>
                <a:effectLst/>
                <a:latin typeface="Trebuchet MS"/>
              </a:rPr>
              <a:t> difference between a MOOC and a traditional course is that joining a MOOC is completely voluntary. You decide that you want to participate</a:t>
            </a:r>
            <a:r>
              <a:rPr lang="en-GB" sz="1000" baseline="0" dirty="0" smtClean="0">
                <a:solidFill>
                  <a:srgbClr val="222222"/>
                </a:solidFill>
                <a:effectLst/>
                <a:latin typeface="Trebuchet MS"/>
              </a:rPr>
              <a:t> and </a:t>
            </a:r>
            <a:r>
              <a:rPr lang="en-GB" sz="1000" dirty="0" smtClean="0">
                <a:solidFill>
                  <a:srgbClr val="222222"/>
                </a:solidFill>
                <a:effectLst/>
                <a:latin typeface="Trebuchet MS"/>
              </a:rPr>
              <a:t>you decide </a:t>
            </a:r>
            <a:r>
              <a:rPr lang="en-GB" sz="1000" b="1" dirty="0" smtClean="0">
                <a:solidFill>
                  <a:srgbClr val="222222"/>
                </a:solidFill>
                <a:effectLst/>
                <a:latin typeface="Trebuchet MS"/>
              </a:rPr>
              <a:t>how to participate </a:t>
            </a:r>
            <a:r>
              <a:rPr lang="en-GB" sz="1000" b="0" dirty="0" smtClean="0">
                <a:solidFill>
                  <a:srgbClr val="222222"/>
                </a:solidFill>
                <a:effectLst/>
                <a:latin typeface="Trebuchet MS"/>
              </a:rPr>
              <a:t>(see example of Bulgarian student in Balch’s MOOC).</a:t>
            </a:r>
          </a:p>
          <a:p>
            <a:endParaRPr lang="en-GB" sz="1000" b="0" dirty="0" smtClean="0">
              <a:solidFill>
                <a:srgbClr val="222222"/>
              </a:solidFill>
              <a:effectLst/>
              <a:latin typeface="Trebuchet MS"/>
            </a:endParaRPr>
          </a:p>
          <a:p>
            <a:r>
              <a:rPr lang="en-GB" sz="1000" b="0" dirty="0" smtClean="0">
                <a:solidFill>
                  <a:srgbClr val="222222"/>
                </a:solidFill>
                <a:effectLst/>
                <a:latin typeface="Trebuchet MS"/>
              </a:rPr>
              <a:t>That’s why Downes</a:t>
            </a:r>
            <a:r>
              <a:rPr lang="en-GB" sz="1000" b="0" baseline="0" dirty="0" smtClean="0">
                <a:solidFill>
                  <a:srgbClr val="222222"/>
                </a:solidFill>
                <a:effectLst/>
                <a:latin typeface="Trebuchet MS"/>
              </a:rPr>
              <a:t> (2012) says</a:t>
            </a:r>
            <a:r>
              <a:rPr lang="en-GB" sz="1000" dirty="0" smtClean="0">
                <a:solidFill>
                  <a:srgbClr val="222222"/>
                </a:solidFill>
                <a:effectLst/>
                <a:latin typeface="Trebuchet MS"/>
              </a:rPr>
              <a:t> “If you're not motivated, then </a:t>
            </a:r>
            <a:r>
              <a:rPr lang="en-GB" sz="1000" i="1" dirty="0" smtClean="0">
                <a:solidFill>
                  <a:srgbClr val="222222"/>
                </a:solidFill>
                <a:effectLst/>
                <a:latin typeface="Trebuchet MS"/>
              </a:rPr>
              <a:t>you're not in the MOOC</a:t>
            </a:r>
            <a:r>
              <a:rPr lang="en-GB" sz="1000" dirty="0" smtClean="0">
                <a:solidFill>
                  <a:srgbClr val="222222"/>
                </a:solidFill>
                <a:effectLst/>
                <a:latin typeface="Trebuchet MS"/>
              </a:rPr>
              <a:t>.”</a:t>
            </a:r>
            <a:br>
              <a:rPr lang="en-GB" sz="1000" dirty="0" smtClean="0">
                <a:solidFill>
                  <a:srgbClr val="222222"/>
                </a:solidFill>
                <a:effectLst/>
                <a:latin typeface="Trebuchet MS"/>
              </a:rPr>
            </a:br>
            <a:endParaRPr lang="en-GB" sz="1000" dirty="0" smtClean="0">
              <a:solidFill>
                <a:srgbClr val="222222"/>
              </a:solidFill>
              <a:effectLst/>
              <a:latin typeface="Trebuchet MS"/>
            </a:endParaRPr>
          </a:p>
          <a:p>
            <a:r>
              <a:rPr lang="en-GB" sz="1000" baseline="0" dirty="0" smtClean="0">
                <a:solidFill>
                  <a:srgbClr val="222222"/>
                </a:solidFill>
                <a:effectLst/>
                <a:latin typeface="Trebuchet MS"/>
              </a:rPr>
              <a:t>This also explains researchers’ renewed interest in “</a:t>
            </a:r>
            <a:r>
              <a:rPr lang="en-GB" sz="1000" baseline="0" dirty="0" err="1" smtClean="0">
                <a:solidFill>
                  <a:srgbClr val="222222"/>
                </a:solidFill>
                <a:effectLst/>
                <a:latin typeface="Trebuchet MS"/>
              </a:rPr>
              <a:t>heutagogy</a:t>
            </a:r>
            <a:r>
              <a:rPr lang="en-GB" sz="1000" baseline="0" dirty="0" smtClean="0">
                <a:solidFill>
                  <a:srgbClr val="222222"/>
                </a:solidFill>
                <a:effectLst/>
                <a:latin typeface="Trebuchet MS"/>
              </a:rPr>
              <a:t>”  when trying </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to explain what it is that is actually happening in a MOOC. </a:t>
            </a:r>
            <a:endParaRPr lang="en-GB" sz="1000" baseline="0" dirty="0" smtClean="0"/>
          </a:p>
          <a:p>
            <a:endParaRPr lang="en-GB" sz="1000" baseline="0" dirty="0" smtClean="0"/>
          </a:p>
          <a:p>
            <a:r>
              <a:rPr lang="en-GB" sz="1000" baseline="0" dirty="0" smtClean="0"/>
              <a:t>“</a:t>
            </a:r>
            <a:r>
              <a:rPr lang="en-GB" sz="1000" dirty="0" smtClean="0">
                <a:effectLst/>
              </a:rPr>
              <a:t>In a </a:t>
            </a:r>
            <a:r>
              <a:rPr lang="en-GB" sz="1000" dirty="0" err="1" smtClean="0">
                <a:effectLst/>
              </a:rPr>
              <a:t>heutagogical</a:t>
            </a:r>
            <a:r>
              <a:rPr lang="en-GB" sz="1000" dirty="0" smtClean="0">
                <a:effectLst/>
              </a:rPr>
              <a:t> approach to teaching and learning, learners are highly autonomous and self-determined and emphasis is placed on development of learner capacity and capability with the goal of producing learners who are well-prepared for the complexities of today’s workplace.”</a:t>
            </a:r>
          </a:p>
          <a:p>
            <a:endParaRPr lang="en-GB" sz="1200" baseline="0" dirty="0" smtClean="0"/>
          </a:p>
        </p:txBody>
      </p:sp>
      <p:sp>
        <p:nvSpPr>
          <p:cNvPr id="4" name="Slide Number Placeholder 3"/>
          <p:cNvSpPr>
            <a:spLocks noGrp="1"/>
          </p:cNvSpPr>
          <p:nvPr>
            <p:ph type="sldNum" sz="quarter" idx="10"/>
          </p:nvPr>
        </p:nvSpPr>
        <p:spPr/>
        <p:txBody>
          <a:bodyPr/>
          <a:lstStyle/>
          <a:p>
            <a:fld id="{FB114B66-9B57-4346-970B-73B775B592A5}" type="slidenum">
              <a:rPr lang="en-US" smtClean="0"/>
              <a:t>18</a:t>
            </a:fld>
            <a:endParaRPr lang="en-US"/>
          </a:p>
        </p:txBody>
      </p:sp>
    </p:spTree>
    <p:extLst>
      <p:ext uri="{BB962C8B-B14F-4D97-AF65-F5344CB8AC3E}">
        <p14:creationId xmlns:p14="http://schemas.microsoft.com/office/powerpoint/2010/main" val="147782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continued from previous slide …</a:t>
            </a:r>
          </a:p>
          <a:p>
            <a:endParaRPr lang="en-GB" sz="10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sng" strike="noStrike" kern="1200" cap="none" spc="0" normalizeH="0" baseline="0" noProof="0" dirty="0" smtClean="0">
                <a:ln>
                  <a:noFill/>
                </a:ln>
                <a:solidFill>
                  <a:prstClr val="black"/>
                </a:solidFill>
                <a:effectLst/>
                <a:uLnTx/>
                <a:uFillTx/>
                <a:latin typeface="+mn-lt"/>
                <a:ea typeface="+mn-ea"/>
                <a:cs typeface="+mn-cs"/>
              </a:rPr>
              <a:t>On participatory literacy skills: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What they really needed were the skills and techniques that would ensure that a network of peers provided the comment and correction they aspired to. This links to Cormier's stages 2 &amp; 3. → the need for participatory literacy skills for "success in a MOOC" (as opposed to "a successful MOOC"). The more I think about it the more I am convinced that a MOOC is NOT an event/environment, etc. where you will easily develop those skills, they are rather a pre-condition for your success in a MOOC.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Downes (2012):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By starting out with a </a:t>
            </a:r>
            <a:r>
              <a:rPr kumimoji="0" lang="en-GB" sz="1000" b="0" i="1" u="none" strike="noStrike" kern="1200" cap="none" spc="0" normalizeH="0" baseline="0" noProof="0" dirty="0" smtClean="0">
                <a:ln>
                  <a:noFill/>
                </a:ln>
                <a:solidFill>
                  <a:srgbClr val="222222"/>
                </a:solidFill>
                <a:effectLst/>
                <a:uLnTx/>
                <a:uFillTx/>
                <a:latin typeface="Trebuchet MS"/>
                <a:ea typeface="+mn-ea"/>
                <a:cs typeface="+mn-cs"/>
              </a:rPr>
              <a:t>presumption</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 of a different set of skills, </a:t>
            </a:r>
            <a:r>
              <a:rPr kumimoji="0" lang="en-GB" sz="1000" b="1" i="0" u="none" strike="noStrike" kern="1200" cap="none" spc="0" normalizeH="0" baseline="0" noProof="0" dirty="0" smtClean="0">
                <a:ln>
                  <a:noFill/>
                </a:ln>
                <a:solidFill>
                  <a:srgbClr val="222222"/>
                </a:solidFill>
                <a:effectLst/>
                <a:uLnTx/>
                <a:uFillTx/>
                <a:latin typeface="Trebuchet MS"/>
                <a:ea typeface="+mn-ea"/>
                <a:cs typeface="+mn-cs"/>
              </a:rPr>
              <a:t>MOOCs</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 explicitly foster and </a:t>
            </a:r>
            <a:r>
              <a:rPr kumimoji="0" lang="en-GB" sz="1000" b="1" i="0" u="none" strike="noStrike" kern="1200" cap="none" spc="0" normalizeH="0" baseline="0" noProof="0" dirty="0" smtClean="0">
                <a:ln>
                  <a:noFill/>
                </a:ln>
                <a:solidFill>
                  <a:srgbClr val="222222"/>
                </a:solidFill>
                <a:effectLst/>
                <a:uLnTx/>
                <a:uFillTx/>
                <a:latin typeface="Trebuchet MS"/>
                <a:ea typeface="+mn-ea"/>
                <a:cs typeface="+mn-cs"/>
              </a:rPr>
              <a:t>value these skills</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222222"/>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They do not necessarily help participants to develop these skills from scratch though!</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Downes (2012):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What we are trying to do with a MOOC is to </a:t>
            </a:r>
            <a:r>
              <a:rPr kumimoji="0" lang="en-GB" sz="1000" b="0" i="1" u="none" strike="noStrike" kern="1200" cap="none" spc="0" normalizeH="0" baseline="0" noProof="0" dirty="0" smtClean="0">
                <a:ln>
                  <a:noFill/>
                </a:ln>
                <a:solidFill>
                  <a:srgbClr val="222222"/>
                </a:solidFill>
                <a:effectLst/>
                <a:uLnTx/>
                <a:uFillTx/>
                <a:latin typeface="Trebuchet MS"/>
                <a:ea typeface="+mn-ea"/>
                <a:cs typeface="+mn-cs"/>
              </a:rPr>
              <a:t>create an environment</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 where people who are more advanced reasoners, thinkers, motivators, arguers, and educators can practice their skills in a public way by interacting with each other. In such an environment, </a:t>
            </a:r>
            <a:r>
              <a:rPr kumimoji="0" lang="en-GB" sz="1000" b="1" i="0" u="none" strike="noStrike" kern="1200" cap="none" spc="0" normalizeH="0" baseline="0" noProof="0" dirty="0" smtClean="0">
                <a:ln>
                  <a:noFill/>
                </a:ln>
                <a:solidFill>
                  <a:srgbClr val="222222"/>
                </a:solidFill>
                <a:effectLst/>
                <a:uLnTx/>
                <a:uFillTx/>
                <a:latin typeface="Trebuchet MS"/>
                <a:ea typeface="+mn-ea"/>
                <a:cs typeface="+mn-cs"/>
              </a:rPr>
              <a:t>people can learn by watching and joining in</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 This is not an 'assumption' that this happens; it is an </a:t>
            </a:r>
            <a:r>
              <a:rPr kumimoji="0" lang="en-GB" sz="1000" b="0" i="1" u="none" strike="noStrike" kern="1200" cap="none" spc="0" normalizeH="0" baseline="0" noProof="0" dirty="0" smtClean="0">
                <a:ln>
                  <a:noFill/>
                </a:ln>
                <a:solidFill>
                  <a:srgbClr val="222222"/>
                </a:solidFill>
                <a:effectLst/>
                <a:uLnTx/>
                <a:uFillTx/>
                <a:latin typeface="Trebuchet MS"/>
                <a:ea typeface="+mn-ea"/>
                <a:cs typeface="+mn-cs"/>
              </a:rPr>
              <a:t>observation</a:t>
            </a: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a:t>
            </a:r>
            <a:b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b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
            </a:r>
            <a:b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br>
            <a: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t>If we can get past the idea that the purpose of a MOOC is to 'teach people stuff' then we can begin to talk about what benefits they bring. But so long as we just think of them as another way of doing the same old thing, we'll be misunderstanding them.</a:t>
            </a:r>
            <a:br>
              <a:rPr kumimoji="0" lang="en-GB" sz="1000" b="0" i="0" u="none" strike="noStrike" kern="1200" cap="none" spc="0" normalizeH="0" baseline="0" noProof="0" dirty="0" smtClean="0">
                <a:ln>
                  <a:noFill/>
                </a:ln>
                <a:solidFill>
                  <a:srgbClr val="222222"/>
                </a:solidFill>
                <a:effectLst/>
                <a:uLnTx/>
                <a:uFillTx/>
                <a:latin typeface="Trebuchet MS"/>
                <a:ea typeface="+mn-ea"/>
                <a:cs typeface="+mn-cs"/>
              </a:rPr>
            </a:b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endParaRPr lang="en-GB" sz="1000" dirty="0" smtClean="0"/>
          </a:p>
          <a:p>
            <a:endParaRPr lang="en-GB" sz="1000" dirty="0"/>
          </a:p>
        </p:txBody>
      </p:sp>
      <p:sp>
        <p:nvSpPr>
          <p:cNvPr id="4" name="Slide Number Placeholder 3"/>
          <p:cNvSpPr>
            <a:spLocks noGrp="1"/>
          </p:cNvSpPr>
          <p:nvPr>
            <p:ph type="sldNum" sz="quarter" idx="10"/>
          </p:nvPr>
        </p:nvSpPr>
        <p:spPr/>
        <p:txBody>
          <a:bodyPr/>
          <a:lstStyle/>
          <a:p>
            <a:fld id="{FB114B66-9B57-4346-970B-73B775B592A5}" type="slidenum">
              <a:rPr lang="en-US" smtClean="0"/>
              <a:t>19</a:t>
            </a:fld>
            <a:endParaRPr lang="en-US"/>
          </a:p>
        </p:txBody>
      </p:sp>
    </p:spTree>
    <p:extLst>
      <p:ext uri="{BB962C8B-B14F-4D97-AF65-F5344CB8AC3E}">
        <p14:creationId xmlns:p14="http://schemas.microsoft.com/office/powerpoint/2010/main" val="160933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t>2</a:t>
            </a:fld>
            <a:endParaRPr lang="en-US"/>
          </a:p>
        </p:txBody>
      </p:sp>
    </p:spTree>
    <p:extLst>
      <p:ext uri="{BB962C8B-B14F-4D97-AF65-F5344CB8AC3E}">
        <p14:creationId xmlns:p14="http://schemas.microsoft.com/office/powerpoint/2010/main" val="307374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term MOOC (Massive</a:t>
            </a:r>
            <a:r>
              <a:rPr lang="en-GB" baseline="0" dirty="0" smtClean="0"/>
              <a:t> Open Online Course) comes from</a:t>
            </a:r>
            <a:r>
              <a:rPr lang="en-GB" dirty="0" smtClean="0"/>
              <a:t> Canada. Dave Cormier and Bryan Alexander introduced the acronym to describe an open online course at the University of Manitoba which had been designed by George Siemens and Stephen Downes:</a:t>
            </a:r>
            <a:endParaRPr lang="en-GB" baseline="0" dirty="0" smtClean="0"/>
          </a:p>
          <a:p>
            <a:endParaRPr lang="en-GB" i="1" baseline="0" dirty="0" smtClean="0"/>
          </a:p>
          <a:p>
            <a:r>
              <a:rPr lang="en-GB" i="1" dirty="0" err="1" smtClean="0"/>
              <a:t>Connectivism</a:t>
            </a:r>
            <a:r>
              <a:rPr lang="en-GB" i="1" dirty="0" smtClean="0"/>
              <a:t> and Connective Knowledge </a:t>
            </a:r>
            <a:r>
              <a:rPr lang="en-GB" dirty="0" smtClean="0"/>
              <a:t>was presented to 25 fee-paying students on campus and 2,300 other students from the general public who took the online class free of charge </a:t>
            </a:r>
          </a:p>
          <a:p>
            <a:endParaRPr lang="en-GB" dirty="0" smtClean="0"/>
          </a:p>
          <a:p>
            <a:r>
              <a:rPr lang="en-GB" dirty="0" smtClean="0"/>
              <a:t>MOOCs =</a:t>
            </a:r>
            <a:r>
              <a:rPr lang="en-GB" baseline="0" dirty="0" smtClean="0"/>
              <a:t> </a:t>
            </a:r>
            <a:r>
              <a:rPr lang="en-GB" dirty="0" smtClean="0"/>
              <a:t>the educational buzzword of 2012 where definitions of what a MOOC actually is kept evolving.</a:t>
            </a:r>
          </a:p>
          <a:p>
            <a:endParaRPr lang="en-GB" dirty="0" smtClean="0"/>
          </a:p>
          <a:p>
            <a:r>
              <a:rPr lang="en-GB" dirty="0" smtClean="0"/>
              <a:t>This is the latest definition from </a:t>
            </a:r>
            <a:r>
              <a:rPr lang="en-GB" i="0" dirty="0" smtClean="0"/>
              <a:t>Wikipedia</a:t>
            </a:r>
            <a:r>
              <a:rPr lang="en-GB" i="0" baseline="0" dirty="0" smtClean="0"/>
              <a:t> (slide!)</a:t>
            </a:r>
            <a:endParaRPr lang="en-GB" dirty="0" smtClean="0"/>
          </a:p>
          <a:p>
            <a:endParaRPr lang="en-GB" baseline="0" dirty="0" smtClean="0"/>
          </a:p>
          <a:p>
            <a:r>
              <a:rPr lang="en-GB" dirty="0" smtClean="0"/>
              <a:t>The title itself reflects the aim of </a:t>
            </a:r>
            <a:r>
              <a:rPr lang="en-GB" b="1" dirty="0" smtClean="0">
                <a:solidFill>
                  <a:srgbClr val="FF0000"/>
                </a:solidFill>
              </a:rPr>
              <a:t>Siemens and </a:t>
            </a:r>
            <a:r>
              <a:rPr lang="en-GB" b="1" dirty="0" err="1" smtClean="0">
                <a:solidFill>
                  <a:srgbClr val="FF0000"/>
                </a:solidFill>
              </a:rPr>
              <a:t>Downes</a:t>
            </a:r>
            <a:r>
              <a:rPr lang="en-GB" b="1" baseline="0" dirty="0" smtClean="0">
                <a:solidFill>
                  <a:srgbClr val="FF0000"/>
                </a:solidFill>
              </a:rPr>
              <a:t> (not </a:t>
            </a:r>
            <a:r>
              <a:rPr lang="en-GB" b="1" dirty="0" smtClean="0">
                <a:solidFill>
                  <a:srgbClr val="FF0000"/>
                </a:solidFill>
              </a:rPr>
              <a:t>Cormier’s and Alexander’s,</a:t>
            </a:r>
            <a:r>
              <a:rPr lang="en-GB" b="1" baseline="0" dirty="0" smtClean="0">
                <a:solidFill>
                  <a:srgbClr val="FF0000"/>
                </a:solidFill>
              </a:rPr>
              <a:t> although they were also involved in the course)</a:t>
            </a:r>
            <a:r>
              <a:rPr lang="en-GB" b="1" dirty="0" smtClean="0">
                <a:solidFill>
                  <a:srgbClr val="FF0000"/>
                </a:solidFill>
              </a:rPr>
              <a:t> </a:t>
            </a:r>
            <a:r>
              <a:rPr lang="en-GB" b="1" dirty="0" smtClean="0"/>
              <a:t>course</a:t>
            </a:r>
            <a:r>
              <a:rPr lang="en-GB" dirty="0" smtClean="0"/>
              <a:t>, which was to follow </a:t>
            </a:r>
            <a:r>
              <a:rPr lang="en-GB" dirty="0" err="1" smtClean="0"/>
              <a:t>Illich's</a:t>
            </a:r>
            <a:r>
              <a:rPr lang="en-GB" dirty="0" smtClean="0"/>
              <a:t> idea that</a:t>
            </a:r>
          </a:p>
          <a:p>
            <a:endParaRPr lang="en-GB" dirty="0" smtClean="0"/>
          </a:p>
          <a:p>
            <a:r>
              <a:rPr lang="en-GB" dirty="0" smtClean="0"/>
              <a:t>an educational system should 'provide all who want to learn with access to available resources at any time in their lives; empower all who want to share what they know to find those who want to learn it from them; and, finally furnish all who want to present an issue to the public with the opportunity to make their challenge known'</a:t>
            </a:r>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t>3</a:t>
            </a:fld>
            <a:endParaRPr lang="en-US"/>
          </a:p>
        </p:txBody>
      </p:sp>
    </p:spTree>
    <p:extLst>
      <p:ext uri="{BB962C8B-B14F-4D97-AF65-F5344CB8AC3E}">
        <p14:creationId xmlns:p14="http://schemas.microsoft.com/office/powerpoint/2010/main" val="16469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propose Cormier’s conceptualisation of a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MOOC as an event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would like to share this short clip with you where Cormier himself gives a brief  introduction. </a:t>
            </a:r>
          </a:p>
          <a:p>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t>4</a:t>
            </a:fld>
            <a:endParaRPr lang="en-US"/>
          </a:p>
        </p:txBody>
      </p:sp>
    </p:spTree>
    <p:extLst>
      <p:ext uri="{BB962C8B-B14F-4D97-AF65-F5344CB8AC3E}">
        <p14:creationId xmlns:p14="http://schemas.microsoft.com/office/powerpoint/2010/main" val="164699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Canada, </a:t>
            </a:r>
            <a:r>
              <a:rPr lang="en-US" dirty="0" err="1" smtClean="0"/>
              <a:t>connectivism</a:t>
            </a:r>
            <a:r>
              <a:rPr lang="en-US" dirty="0" smtClean="0"/>
              <a:t>, aimed at those in the field of education, knowledge and sense making happen in the network, participants have high digital and learning skills</a:t>
            </a:r>
          </a:p>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t>5</a:t>
            </a:fld>
            <a:endParaRPr lang="en-US"/>
          </a:p>
        </p:txBody>
      </p:sp>
    </p:spTree>
    <p:extLst>
      <p:ext uri="{BB962C8B-B14F-4D97-AF65-F5344CB8AC3E}">
        <p14:creationId xmlns:p14="http://schemas.microsoft.com/office/powerpoint/2010/main" val="2519166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xMOOCs</a:t>
            </a:r>
            <a:r>
              <a:rPr lang="en-US" dirty="0" smtClean="0"/>
              <a:t> – US, traditional </a:t>
            </a:r>
            <a:r>
              <a:rPr lang="en-US" dirty="0" err="1" smtClean="0"/>
              <a:t>behaviourist</a:t>
            </a:r>
            <a:r>
              <a:rPr lang="en-US" dirty="0" smtClean="0"/>
              <a:t>-cognitive pedagogy (some social-constructivism), flipped classroom, undergraduate level, huge scale, accreditation, big players: </a:t>
            </a:r>
            <a:r>
              <a:rPr lang="en-US" dirty="0" err="1" smtClean="0"/>
              <a:t>EdX</a:t>
            </a:r>
            <a:r>
              <a:rPr lang="en-US" dirty="0" smtClean="0"/>
              <a:t>, </a:t>
            </a:r>
            <a:r>
              <a:rPr lang="en-US" dirty="0" err="1" smtClean="0"/>
              <a:t>Udacity</a:t>
            </a:r>
            <a:r>
              <a:rPr lang="en-US" dirty="0" smtClean="0"/>
              <a:t>, </a:t>
            </a:r>
            <a:r>
              <a:rPr lang="en-US" dirty="0" err="1" smtClean="0"/>
              <a:t>Coursera</a:t>
            </a:r>
            <a:r>
              <a:rPr lang="en-US" dirty="0" smtClean="0"/>
              <a:t>, </a:t>
            </a:r>
            <a:r>
              <a:rPr lang="en-US" dirty="0" err="1" smtClean="0"/>
              <a:t>FutureLearn</a:t>
            </a:r>
            <a:r>
              <a:rPr lang="en-US" dirty="0" smtClean="0"/>
              <a:t>?</a:t>
            </a:r>
          </a:p>
          <a:p>
            <a:endParaRPr lang="en-US" dirty="0"/>
          </a:p>
        </p:txBody>
      </p:sp>
      <p:sp>
        <p:nvSpPr>
          <p:cNvPr id="4" name="Slide Number Placeholder 3"/>
          <p:cNvSpPr>
            <a:spLocks noGrp="1"/>
          </p:cNvSpPr>
          <p:nvPr>
            <p:ph type="sldNum" sz="quarter" idx="10"/>
          </p:nvPr>
        </p:nvSpPr>
        <p:spPr/>
        <p:txBody>
          <a:bodyPr/>
          <a:lstStyle/>
          <a:p>
            <a:fld id="{FB114B66-9B57-4346-970B-73B775B592A5}" type="slidenum">
              <a:rPr lang="en-US" smtClean="0"/>
              <a:t>6</a:t>
            </a:fld>
            <a:endParaRPr lang="en-US"/>
          </a:p>
        </p:txBody>
      </p:sp>
    </p:spTree>
    <p:extLst>
      <p:ext uri="{BB962C8B-B14F-4D97-AF65-F5344CB8AC3E}">
        <p14:creationId xmlns:p14="http://schemas.microsoft.com/office/powerpoint/2010/main" val="444296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Screen print of OT12</a:t>
            </a:r>
          </a:p>
          <a:p>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the heart of MOOCs are the platforms that enable the various operations involved in offering a MOOC to be done effectively. Siemens (2011) says that  'MOOCs are really a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platforms for the two types of MOOC that Anna has described are substantially different because they serve different purposes. In Siemens' words a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cMOOC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model “emphasises creation, creativity, autonomy and social networking learning” whereas the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xMOOC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model emphasises a more traditional learning approach through video presentations, short quizzes and testing.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OT12 was probably a hybrid.</a:t>
            </a:r>
          </a:p>
          <a:p>
            <a:endParaRPr lang="en-GB" dirty="0" smtClean="0"/>
          </a:p>
          <a:p>
            <a:r>
              <a:rPr lang="en-GB" dirty="0" smtClean="0"/>
              <a:t>It was run in the so called </a:t>
            </a:r>
            <a:r>
              <a:rPr lang="en-GB" dirty="0" err="1" smtClean="0"/>
              <a:t>LabSpace</a:t>
            </a:r>
            <a:r>
              <a:rPr lang="en-GB" dirty="0" smtClean="0"/>
              <a:t> of Open Learn which is the part of </a:t>
            </a:r>
            <a:r>
              <a:rPr lang="en-GB" dirty="0" err="1" smtClean="0"/>
              <a:t>OpenLearn</a:t>
            </a:r>
            <a:r>
              <a:rPr lang="en-GB" dirty="0" smtClean="0"/>
              <a:t> that is a community-led environment built</a:t>
            </a:r>
            <a:r>
              <a:rPr lang="en-GB" baseline="0" dirty="0" smtClean="0"/>
              <a:t> on</a:t>
            </a:r>
            <a:r>
              <a:rPr lang="en-GB" dirty="0" smtClean="0"/>
              <a:t> the concept of sharing and reusing educational resources. It is intended for educational and professional practitioners and for more adventurous learners. </a:t>
            </a:r>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t>7</a:t>
            </a:fld>
            <a:endParaRPr lang="en-US"/>
          </a:p>
        </p:txBody>
      </p:sp>
    </p:spTree>
    <p:extLst>
      <p:ext uri="{BB962C8B-B14F-4D97-AF65-F5344CB8AC3E}">
        <p14:creationId xmlns:p14="http://schemas.microsoft.com/office/powerpoint/2010/main" val="317837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r>
              <a:rPr lang="en-GB" u="none" dirty="0" smtClean="0">
                <a:solidFill>
                  <a:schemeClr val="tx1"/>
                </a:solidFill>
              </a:rPr>
              <a:t>Open Translation practices rely on crowd sourcing, and are used for translating open resources such as TED talks and Wikipedia articles.</a:t>
            </a:r>
            <a:r>
              <a:rPr lang="en-GB" u="none" baseline="0" dirty="0" smtClean="0">
                <a:solidFill>
                  <a:schemeClr val="tx1"/>
                </a:solidFill>
              </a:rPr>
              <a:t> They are also used </a:t>
            </a:r>
            <a:r>
              <a:rPr lang="en-GB" u="none" dirty="0" smtClean="0">
                <a:solidFill>
                  <a:schemeClr val="tx1"/>
                </a:solidFill>
              </a:rPr>
              <a:t>in global blogging and citizen media projects such as Global Voices.</a:t>
            </a:r>
          </a:p>
          <a:p>
            <a:pPr>
              <a:buFont typeface="Arial"/>
              <a:buNone/>
            </a:pPr>
            <a:endParaRPr lang="en-GB" u="none" dirty="0" smtClean="0">
              <a:solidFill>
                <a:schemeClr val="tx1"/>
              </a:solidFill>
            </a:endParaRPr>
          </a:p>
          <a:p>
            <a:pPr>
              <a:buFont typeface="Arial"/>
              <a:buNone/>
            </a:pPr>
            <a:r>
              <a:rPr lang="en-GB" u="none" dirty="0" smtClean="0">
                <a:solidFill>
                  <a:schemeClr val="tx1"/>
                </a:solidFill>
              </a:rPr>
              <a:t>There are many tools to help Open Translation practices, from Google translation tools to online dictionaries like </a:t>
            </a:r>
            <a:r>
              <a:rPr lang="en-GB" u="none" dirty="0" err="1" smtClean="0">
                <a:solidFill>
                  <a:schemeClr val="tx1"/>
                </a:solidFill>
              </a:rPr>
              <a:t>Wordreference</a:t>
            </a:r>
            <a:r>
              <a:rPr lang="en-GB" u="none" dirty="0" smtClean="0">
                <a:solidFill>
                  <a:schemeClr val="tx1"/>
                </a:solidFill>
              </a:rPr>
              <a:t>, or translation workflow tools like Transifex.</a:t>
            </a:r>
          </a:p>
          <a:p>
            <a:pPr>
              <a:buFont typeface="Arial"/>
              <a:buNone/>
            </a:pPr>
            <a:endParaRPr lang="en-GB" u="none" dirty="0" smtClean="0">
              <a:solidFill>
                <a:schemeClr val="tx1"/>
              </a:solidFill>
            </a:endParaRPr>
          </a:p>
          <a:p>
            <a:pPr>
              <a:buFont typeface="Arial"/>
              <a:buNone/>
            </a:pPr>
            <a:r>
              <a:rPr lang="en-GB" u="none" dirty="0" smtClean="0">
                <a:solidFill>
                  <a:schemeClr val="tx1"/>
                </a:solidFill>
              </a:rPr>
              <a:t>The main purpose of the MOOC was to explore some of these tools and practices.</a:t>
            </a:r>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7837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Background reading and/or introductory clips to watch and at least one forum to engage with. Forum work evolved around themes such as in week 5 a forum dedicated to issues associated with the use of Transifex, the translation workflow tool we were experimenting with for the translation of</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OER on Translation Theory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Learning to Learn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 Open Educational Resource from the Open University for the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Bridge to Success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project (which was a secondary aim of running the MOOC).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["Learning to Learn“ teaches basic study skills to adult students returning to education. It is part of the Bridge to Success (B2S) project, a US-based project funded by the Bill and Melinda Gates Foundation and the William and Flora Hewlett Foundation to encourage student retention and progression in college, especially amongst disadvantaged students or those that have little previous experience of education at this level.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team behind the "Learning to Learn" resources were keen to have the materials translated into Spanish to encourage learners from the large Hispanic community in the US to take up and stay in further or higher education.]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The first guest</a:t>
            </a:r>
            <a:r>
              <a:rPr lang="en-GB" baseline="0" dirty="0" smtClean="0"/>
              <a:t> speaker</a:t>
            </a:r>
            <a:r>
              <a:rPr lang="en-GB" dirty="0" smtClean="0"/>
              <a:t> from the Open Translation community</a:t>
            </a:r>
            <a:r>
              <a:rPr lang="en-GB" baseline="0" dirty="0" smtClean="0"/>
              <a:t> was</a:t>
            </a:r>
            <a:r>
              <a:rPr lang="en-GB" dirty="0" smtClean="0"/>
              <a:t> Jules Rincon, from Amara (Community Support and Advocacy).</a:t>
            </a:r>
            <a:r>
              <a:rPr lang="en-GB" baseline="0" dirty="0" smtClean="0"/>
              <a:t> He also moderated a forum for </a:t>
            </a:r>
            <a:r>
              <a:rPr lang="en-GB" dirty="0" smtClean="0"/>
              <a:t>questions about Amara</a:t>
            </a:r>
            <a:r>
              <a:rPr lang="en-GB" baseline="0" dirty="0" smtClean="0"/>
              <a:t> and the participants’ </a:t>
            </a:r>
            <a:r>
              <a:rPr lang="en-GB" dirty="0" smtClean="0"/>
              <a:t>experience of captioning and subtitling.</a:t>
            </a:r>
            <a:endParaRPr lang="en-GB" dirty="0"/>
          </a:p>
        </p:txBody>
      </p:sp>
      <p:sp>
        <p:nvSpPr>
          <p:cNvPr id="4" name="Slide Number Placeholder 3"/>
          <p:cNvSpPr>
            <a:spLocks noGrp="1"/>
          </p:cNvSpPr>
          <p:nvPr>
            <p:ph type="sldNum" sz="quarter" idx="10"/>
          </p:nvPr>
        </p:nvSpPr>
        <p:spPr/>
        <p:txBody>
          <a:bodyPr/>
          <a:lstStyle/>
          <a:p>
            <a:fld id="{FB114B66-9B57-4346-970B-73B775B592A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7837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FCE04DA-5180-4848-A2DD-AF9C42BB75D2}"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1495846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E04DA-5180-4848-A2DD-AF9C42BB75D2}"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420239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E04DA-5180-4848-A2DD-AF9C42BB75D2}"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3878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FCE04DA-5180-4848-A2DD-AF9C42BB75D2}"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93193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FCE04DA-5180-4848-A2DD-AF9C42BB75D2}"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66699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FCE04DA-5180-4848-A2DD-AF9C42BB75D2}"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192255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FCE04DA-5180-4848-A2DD-AF9C42BB75D2}" type="datetimeFigureOut">
              <a:rPr lang="en-US" smtClean="0"/>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2777494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FCE04DA-5180-4848-A2DD-AF9C42BB75D2}" type="datetimeFigureOut">
              <a:rPr lang="en-US" smtClean="0"/>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240607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E04DA-5180-4848-A2DD-AF9C42BB75D2}" type="datetimeFigureOut">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3410288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CE04DA-5180-4848-A2DD-AF9C42BB75D2}"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178096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FCE04DA-5180-4848-A2DD-AF9C42BB75D2}"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9DC30-870D-814D-A077-852E7C3DE178}" type="slidenum">
              <a:rPr lang="en-US" smtClean="0"/>
              <a:t>‹#›</a:t>
            </a:fld>
            <a:endParaRPr lang="en-US"/>
          </a:p>
        </p:txBody>
      </p:sp>
    </p:spTree>
    <p:extLst>
      <p:ext uri="{BB962C8B-B14F-4D97-AF65-F5344CB8AC3E}">
        <p14:creationId xmlns:p14="http://schemas.microsoft.com/office/powerpoint/2010/main" val="144777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E04DA-5180-4848-A2DD-AF9C42BB75D2}" type="datetimeFigureOut">
              <a:rPr lang="en-US" smtClean="0"/>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9DC30-870D-814D-A077-852E7C3DE178}" type="slidenum">
              <a:rPr lang="en-US" smtClean="0"/>
              <a:t>‹#›</a:t>
            </a:fld>
            <a:endParaRPr lang="en-US"/>
          </a:p>
        </p:txBody>
      </p:sp>
    </p:spTree>
    <p:extLst>
      <p:ext uri="{BB962C8B-B14F-4D97-AF65-F5344CB8AC3E}">
        <p14:creationId xmlns:p14="http://schemas.microsoft.com/office/powerpoint/2010/main" val="25181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source=images&amp;cd=&amp;cad=rja&amp;docid=RX_TlCtaY7jfCM&amp;tbnid=ZCZM2zHI8b3piM:&amp;ved=0CAgQjRwwAA&amp;url=http://claudiascholz.wordpress.com/tag/dave-cormier/&amp;ei=pvb6UIfpIbGW0QWBzYHQDA&amp;psig=AFQjCNHI2x3ERSZRztlE-PxWqE95LfhfBw&amp;ust=135871082260952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ugmentedtrader.wordpress.com/2013/01/06/about-mooc-completion-rates-the-importance-of-investment/" TargetMode="External"/><Relationship Id="rId7" Type="http://schemas.openxmlformats.org/officeDocument/2006/relationships/hyperlink" Target="http://halfanhour.blogspot.co.uk/2012/03/what-mooc-does-change11.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jime.open.ac.uk/article/2012-18/html" TargetMode="External"/><Relationship Id="rId5" Type="http://schemas.openxmlformats.org/officeDocument/2006/relationships/hyperlink" Target="http://www.youtube.com/watch?v=eW3gMGqcZQc&amp;feature=player_embedded" TargetMode="External"/><Relationship Id="rId4" Type="http://schemas.openxmlformats.org/officeDocument/2006/relationships/hyperlink" Target="http://www.youtube.com/watch?v=r8avYQ5ZqM0&amp;feature=youtu.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bl55.wordpress.com/2011/03/08/cck11-man-this-mooc-is-something-els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eW3gMGqcZQc&amp;feature=player_embedde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ctrTitle"/>
          </p:nvPr>
        </p:nvSpPr>
        <p:spPr>
          <a:xfrm>
            <a:off x="611560" y="2276872"/>
            <a:ext cx="8105775" cy="2019300"/>
          </a:xfrm>
        </p:spPr>
        <p:txBody>
          <a:bodyPr/>
          <a:lstStyle/>
          <a:p>
            <a:r>
              <a:rPr lang="en-US" b="1" dirty="0" smtClean="0">
                <a:solidFill>
                  <a:schemeClr val="tx2">
                    <a:lumMod val="60000"/>
                    <a:lumOff val="40000"/>
                  </a:schemeClr>
                </a:solidFill>
              </a:rPr>
              <a:t>MOOCs: </a:t>
            </a:r>
            <a:r>
              <a:rPr lang="en-US" b="1" dirty="0">
                <a:solidFill>
                  <a:schemeClr val="tx2">
                    <a:lumMod val="60000"/>
                    <a:lumOff val="40000"/>
                  </a:schemeClr>
                </a:solidFill>
              </a:rPr>
              <a:t>new wine in an old bottle?</a:t>
            </a:r>
            <a:r>
              <a:rPr lang="es-ES" b="1" dirty="0" smtClean="0">
                <a:solidFill>
                  <a:schemeClr val="tx2">
                    <a:lumMod val="60000"/>
                    <a:lumOff val="40000"/>
                  </a:schemeClr>
                </a:solidFill>
              </a:rPr>
              <a:t> </a:t>
            </a:r>
          </a:p>
        </p:txBody>
      </p:sp>
      <p:sp>
        <p:nvSpPr>
          <p:cNvPr id="15362" name="Rectangle 5"/>
          <p:cNvSpPr>
            <a:spLocks noGrp="1" noChangeArrowheads="1"/>
          </p:cNvSpPr>
          <p:nvPr>
            <p:ph type="subTitle" idx="1"/>
          </p:nvPr>
        </p:nvSpPr>
        <p:spPr>
          <a:xfrm>
            <a:off x="0" y="4149725"/>
            <a:ext cx="9144000" cy="2136775"/>
          </a:xfrm>
        </p:spPr>
        <p:txBody>
          <a:bodyPr/>
          <a:lstStyle/>
          <a:p>
            <a:pPr eaLnBrk="1" hangingPunct="1">
              <a:lnSpc>
                <a:spcPct val="90000"/>
              </a:lnSpc>
            </a:pPr>
            <a:endParaRPr lang="en-GB" sz="2400" dirty="0" smtClean="0">
              <a:solidFill>
                <a:schemeClr val="tx1"/>
              </a:solidFill>
              <a:latin typeface="Arial" charset="0"/>
            </a:endParaRPr>
          </a:p>
          <a:p>
            <a:pPr eaLnBrk="1" hangingPunct="1">
              <a:lnSpc>
                <a:spcPct val="90000"/>
              </a:lnSpc>
            </a:pPr>
            <a:r>
              <a:rPr lang="en-GB" sz="1800" dirty="0" smtClean="0">
                <a:solidFill>
                  <a:schemeClr val="tx1"/>
                </a:solidFill>
                <a:latin typeface="Arial" charset="0"/>
              </a:rPr>
              <a:t>Tita Beaven</a:t>
            </a:r>
            <a:r>
              <a:rPr lang="en-GB" sz="1800" b="1" dirty="0" smtClean="0">
                <a:solidFill>
                  <a:schemeClr val="tx1"/>
                </a:solidFill>
                <a:latin typeface="Arial" charset="0"/>
              </a:rPr>
              <a:t>, Anna Comas-Quinn</a:t>
            </a:r>
            <a:r>
              <a:rPr lang="en-GB" sz="1800" dirty="0" smtClean="0">
                <a:solidFill>
                  <a:schemeClr val="tx1"/>
                </a:solidFill>
                <a:latin typeface="Arial" charset="0"/>
              </a:rPr>
              <a:t>, Beatriz de los Arcos, </a:t>
            </a:r>
            <a:r>
              <a:rPr lang="en-GB" sz="1800" b="1" dirty="0" smtClean="0">
                <a:solidFill>
                  <a:schemeClr val="tx1"/>
                </a:solidFill>
                <a:latin typeface="Arial" charset="0"/>
              </a:rPr>
              <a:t>Mirjam Hauck</a:t>
            </a:r>
            <a:r>
              <a:rPr lang="en-GB" sz="1800" dirty="0" smtClean="0">
                <a:solidFill>
                  <a:schemeClr val="tx1"/>
                </a:solidFill>
                <a:latin typeface="Arial" charset="0"/>
              </a:rPr>
              <a:t>, Tim Lewis</a:t>
            </a:r>
          </a:p>
          <a:p>
            <a:pPr eaLnBrk="1" hangingPunct="1">
              <a:lnSpc>
                <a:spcPct val="90000"/>
              </a:lnSpc>
            </a:pPr>
            <a:r>
              <a:rPr lang="en-GB" sz="1800" dirty="0" smtClean="0">
                <a:solidFill>
                  <a:schemeClr val="tx1"/>
                </a:solidFill>
                <a:latin typeface="Arial" charset="0"/>
              </a:rPr>
              <a:t>Department of Languages</a:t>
            </a:r>
            <a:endParaRPr lang="en-GB" sz="1800" dirty="0">
              <a:solidFill>
                <a:schemeClr val="tx1"/>
              </a:solidFill>
              <a:latin typeface="Arial" charset="0"/>
            </a:endParaRPr>
          </a:p>
          <a:p>
            <a:pPr eaLnBrk="1" hangingPunct="1">
              <a:lnSpc>
                <a:spcPct val="90000"/>
              </a:lnSpc>
            </a:pPr>
            <a:endParaRPr lang="en-GB" sz="1800" dirty="0" smtClean="0">
              <a:solidFill>
                <a:schemeClr val="tx1"/>
              </a:solidFill>
              <a:latin typeface="Arial" charset="0"/>
            </a:endParaRPr>
          </a:p>
          <a:p>
            <a:pPr eaLnBrk="1" hangingPunct="1">
              <a:lnSpc>
                <a:spcPct val="90000"/>
              </a:lnSpc>
            </a:pPr>
            <a:endParaRPr lang="en-GB" sz="800" dirty="0">
              <a:solidFill>
                <a:schemeClr val="tx1"/>
              </a:solidFill>
              <a:latin typeface="Arial" charset="0"/>
            </a:endParaRPr>
          </a:p>
          <a:p>
            <a:pPr eaLnBrk="1" hangingPunct="1">
              <a:lnSpc>
                <a:spcPct val="90000"/>
              </a:lnSpc>
            </a:pPr>
            <a:r>
              <a:rPr lang="en-GB" sz="2000" b="1" dirty="0" smtClean="0">
                <a:solidFill>
                  <a:schemeClr val="tx1"/>
                </a:solidFill>
                <a:latin typeface="Arial" charset="0"/>
              </a:rPr>
              <a:t>E-</a:t>
            </a:r>
            <a:r>
              <a:rPr lang="es-ES" sz="2000" b="1" dirty="0" smtClean="0">
                <a:solidFill>
                  <a:schemeClr val="tx1"/>
                </a:solidFill>
                <a:latin typeface="Arial" charset="0"/>
              </a:rPr>
              <a:t>learning Symposium, 24-25 January 2013</a:t>
            </a:r>
            <a:endParaRPr lang="en-GB" sz="2000" b="1" dirty="0" smtClean="0">
              <a:solidFill>
                <a:schemeClr val="tx1"/>
              </a:solidFill>
              <a:latin typeface="Arial" charset="0"/>
            </a:endParaRPr>
          </a:p>
        </p:txBody>
      </p:sp>
      <p:pic>
        <p:nvPicPr>
          <p:cNvPr id="15365" name="Picture 8"/>
          <p:cNvPicPr>
            <a:picLocks noChangeAspect="1" noChangeArrowheads="1"/>
          </p:cNvPicPr>
          <p:nvPr/>
        </p:nvPicPr>
        <p:blipFill>
          <a:blip r:embed="rId3" cstate="print"/>
          <a:srcRect l="12712" t="5768" r="12941" b="7172"/>
          <a:stretch>
            <a:fillRect/>
          </a:stretch>
        </p:blipFill>
        <p:spPr bwMode="auto">
          <a:xfrm>
            <a:off x="6804025" y="260350"/>
            <a:ext cx="2124075" cy="1509713"/>
          </a:xfrm>
          <a:prstGeom prst="rect">
            <a:avLst/>
          </a:prstGeom>
          <a:noFill/>
          <a:ln w="9525">
            <a:noFill/>
            <a:miter lim="800000"/>
            <a:headEnd/>
            <a:tailEnd/>
          </a:ln>
        </p:spPr>
      </p:pic>
    </p:spTree>
    <p:extLst>
      <p:ext uri="{BB962C8B-B14F-4D97-AF65-F5344CB8AC3E}">
        <p14:creationId xmlns:p14="http://schemas.microsoft.com/office/powerpoint/2010/main" val="3177043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OT12 – some stats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600 showed and interest/received the digests</a:t>
            </a:r>
          </a:p>
          <a:p>
            <a:r>
              <a:rPr lang="en-US" dirty="0" smtClean="0"/>
              <a:t>292 registration</a:t>
            </a:r>
          </a:p>
          <a:p>
            <a:r>
              <a:rPr lang="en-US" dirty="0" smtClean="0"/>
              <a:t>44,138 page views (27,687 unique) during 8 weeks of MOOC action</a:t>
            </a:r>
          </a:p>
          <a:p>
            <a:pPr lvl="0"/>
            <a:r>
              <a:rPr lang="en-US" dirty="0">
                <a:solidFill>
                  <a:prstClr val="black"/>
                </a:solidFill>
              </a:rPr>
              <a:t>9,138 views WELCOME </a:t>
            </a:r>
            <a:r>
              <a:rPr lang="en-US" dirty="0" smtClean="0">
                <a:solidFill>
                  <a:prstClr val="black"/>
                </a:solidFill>
              </a:rPr>
              <a:t>FORUM</a:t>
            </a:r>
          </a:p>
          <a:p>
            <a:pPr lvl="0"/>
            <a:r>
              <a:rPr lang="en-US" dirty="0" smtClean="0">
                <a:solidFill>
                  <a:prstClr val="black"/>
                </a:solidFill>
              </a:rPr>
              <a:t>411 </a:t>
            </a:r>
            <a:r>
              <a:rPr lang="en-US" dirty="0">
                <a:solidFill>
                  <a:prstClr val="black"/>
                </a:solidFill>
              </a:rPr>
              <a:t>views GOODBYE </a:t>
            </a:r>
            <a:r>
              <a:rPr lang="en-US" dirty="0" smtClean="0">
                <a:solidFill>
                  <a:prstClr val="black"/>
                </a:solidFill>
              </a:rPr>
              <a:t>FORUM</a:t>
            </a:r>
          </a:p>
          <a:p>
            <a:pPr marL="0" lvl="0" indent="0">
              <a:buNone/>
            </a:pPr>
            <a:endParaRPr lang="en-US" dirty="0" smtClean="0">
              <a:solidFill>
                <a:prstClr val="black"/>
              </a:solidFill>
            </a:endParaRPr>
          </a:p>
          <a:p>
            <a:pPr marL="457200" lvl="1" indent="0">
              <a:buNone/>
            </a:pPr>
            <a:r>
              <a:rPr lang="en-US" dirty="0" smtClean="0">
                <a:solidFill>
                  <a:prstClr val="black"/>
                </a:solidFill>
              </a:rPr>
              <a:t>→ a TOOC or a NOOC </a:t>
            </a:r>
            <a:r>
              <a:rPr lang="en-US" dirty="0" smtClean="0">
                <a:solidFill>
                  <a:prstClr val="black"/>
                </a:solidFill>
                <a:sym typeface="Wingdings" pitchFamily="2" charset="2"/>
              </a:rPr>
              <a:t></a:t>
            </a:r>
            <a:endParaRPr lang="en-US" dirty="0">
              <a:solidFill>
                <a:prstClr val="black"/>
              </a:solidFill>
            </a:endParaRPr>
          </a:p>
          <a:p>
            <a:endParaRPr lang="en-US" dirty="0" smtClean="0"/>
          </a:p>
          <a:p>
            <a:endParaRPr lang="en-US" dirty="0" smtClean="0"/>
          </a:p>
          <a:p>
            <a:endParaRPr lang="en-US" dirty="0" smtClean="0"/>
          </a:p>
          <a:p>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553" y="125260"/>
            <a:ext cx="950913"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28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558ED5"/>
                </a:solidFill>
              </a:rPr>
              <a:t>What is </a:t>
            </a:r>
            <a:r>
              <a:rPr lang="en-US" sz="3600" b="1" dirty="0" smtClean="0">
                <a:solidFill>
                  <a:srgbClr val="558ED5"/>
                </a:solidFill>
              </a:rPr>
              <a:t>success</a:t>
            </a:r>
            <a:r>
              <a:rPr lang="en-US" sz="3600" dirty="0" smtClean="0">
                <a:solidFill>
                  <a:srgbClr val="558ED5"/>
                </a:solidFill>
              </a:rPr>
              <a:t> in a MOOC?</a:t>
            </a:r>
            <a:endParaRPr lang="en-US" sz="3600" dirty="0">
              <a:solidFill>
                <a:srgbClr val="558ED5"/>
              </a:solidFill>
            </a:endParaRPr>
          </a:p>
        </p:txBody>
      </p:sp>
      <p:sp>
        <p:nvSpPr>
          <p:cNvPr id="3" name="Content Placeholder 2"/>
          <p:cNvSpPr>
            <a:spLocks noGrp="1"/>
          </p:cNvSpPr>
          <p:nvPr>
            <p:ph idx="1"/>
          </p:nvPr>
        </p:nvSpPr>
        <p:spPr/>
        <p:txBody>
          <a:bodyPr>
            <a:normAutofit/>
          </a:bodyPr>
          <a:lstStyle/>
          <a:p>
            <a:pPr marL="457200" lvl="1" indent="0">
              <a:buNone/>
            </a:pPr>
            <a:r>
              <a:rPr lang="en-US" dirty="0" smtClean="0"/>
              <a:t>Cormier (2010):</a:t>
            </a:r>
          </a:p>
          <a:p>
            <a:pPr marL="457200" lvl="1" indent="0">
              <a:buNone/>
            </a:pPr>
            <a:endParaRPr lang="en-US" dirty="0" smtClean="0"/>
          </a:p>
          <a:p>
            <a:pPr marL="457200" lvl="1" indent="0">
              <a:buNone/>
            </a:pPr>
            <a:endParaRPr lang="en-US" dirty="0" smtClean="0"/>
          </a:p>
          <a:p>
            <a:pPr marL="457200" lvl="1" indent="0">
              <a:buNone/>
            </a:pPr>
            <a:r>
              <a:rPr lang="en-US" dirty="0"/>
              <a:t>	</a:t>
            </a:r>
            <a:endParaRPr lang="en-US" dirty="0" smtClean="0"/>
          </a:p>
          <a:p>
            <a:pPr marL="457200" lvl="1" indent="0">
              <a:buNone/>
            </a:pPr>
            <a:endParaRPr lang="en-US" dirty="0" smtClean="0"/>
          </a:p>
        </p:txBody>
      </p:sp>
      <p:pic>
        <p:nvPicPr>
          <p:cNvPr id="4" name="Picture 3" descr="http://claudiascholz.files.wordpress.com/2012/09/screenshot-success-in-a-mooc-youtube1.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4608" y="2279737"/>
            <a:ext cx="7265096" cy="4045907"/>
          </a:xfrm>
          <a:prstGeom prst="rect">
            <a:avLst/>
          </a:prstGeom>
          <a:noFill/>
          <a:ln>
            <a:noFill/>
          </a:ln>
        </p:spPr>
      </p:pic>
    </p:spTree>
    <p:extLst>
      <p:ext uri="{BB962C8B-B14F-4D97-AF65-F5344CB8AC3E}">
        <p14:creationId xmlns:p14="http://schemas.microsoft.com/office/powerpoint/2010/main" val="167216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558ED5"/>
                </a:solidFill>
              </a:rPr>
              <a:t>Julia’s story - networking</a:t>
            </a:r>
            <a:endParaRPr lang="en-US" sz="3600" dirty="0">
              <a:solidFill>
                <a:srgbClr val="558ED5"/>
              </a:solidFill>
            </a:endParaRPr>
          </a:p>
        </p:txBody>
      </p:sp>
      <p:sp>
        <p:nvSpPr>
          <p:cNvPr id="3" name="Content Placeholder 2"/>
          <p:cNvSpPr>
            <a:spLocks noGrp="1"/>
          </p:cNvSpPr>
          <p:nvPr>
            <p:ph idx="1"/>
          </p:nvPr>
        </p:nvSpPr>
        <p:spPr>
          <a:xfrm>
            <a:off x="457200" y="1417638"/>
            <a:ext cx="8229600" cy="5902890"/>
          </a:xfrm>
        </p:spPr>
        <p:txBody>
          <a:bodyPr>
            <a:normAutofit fontScale="47500" lnSpcReduction="20000"/>
          </a:bodyPr>
          <a:lstStyle/>
          <a:p>
            <a:pPr marL="0" indent="0">
              <a:buNone/>
            </a:pPr>
            <a:endParaRPr lang="en-US" dirty="0" smtClean="0"/>
          </a:p>
          <a:p>
            <a:pPr marL="0" indent="0">
              <a:buNone/>
            </a:pPr>
            <a:r>
              <a:rPr lang="en-US" sz="3600" dirty="0"/>
              <a:t>	</a:t>
            </a:r>
            <a:r>
              <a:rPr lang="en-US" sz="3600" dirty="0" smtClean="0"/>
              <a:t>	</a:t>
            </a:r>
            <a:r>
              <a:rPr lang="en-GB" sz="4200" dirty="0" smtClean="0"/>
              <a:t>Hi Sofia,</a:t>
            </a:r>
            <a:endParaRPr lang="en-GB" sz="4200" dirty="0"/>
          </a:p>
          <a:p>
            <a:pPr marL="0" indent="0">
              <a:buNone/>
            </a:pPr>
            <a:r>
              <a:rPr lang="en-GB" sz="4200" dirty="0" smtClean="0"/>
              <a:t>		I’m assuming you're Brazilian. I normally work Portuguese-English 			but for this exercise obviously have to work into Portuguese. But I'm 		not 100% sure of 	grammar. Would you be able to edit what I've 			done? Agradeço a sua ajuda!</a:t>
            </a:r>
          </a:p>
          <a:p>
            <a:pPr marL="0" indent="0">
              <a:buNone/>
            </a:pPr>
            <a:endParaRPr lang="en-GB" sz="4200" dirty="0" smtClean="0"/>
          </a:p>
          <a:p>
            <a:pPr marL="457200" lvl="1" indent="0">
              <a:buNone/>
            </a:pPr>
            <a:endParaRPr lang="en-US" sz="4200" dirty="0" smtClean="0"/>
          </a:p>
          <a:p>
            <a:pPr marL="457200" lvl="1" indent="0">
              <a:buNone/>
            </a:pPr>
            <a:r>
              <a:rPr lang="en-GB" sz="4200" dirty="0" smtClean="0"/>
              <a:t>	Hi Julia,</a:t>
            </a:r>
            <a:endParaRPr lang="en-GB" sz="4200" dirty="0"/>
          </a:p>
          <a:p>
            <a:pPr marL="457200" lvl="1" indent="0">
              <a:buNone/>
            </a:pPr>
            <a:r>
              <a:rPr lang="en-GB" sz="4200" dirty="0" smtClean="0"/>
              <a:t>	Yes</a:t>
            </a:r>
            <a:r>
              <a:rPr lang="en-GB" sz="4200" dirty="0"/>
              <a:t>, I'm </a:t>
            </a:r>
            <a:r>
              <a:rPr lang="en-GB" sz="4200" dirty="0" smtClean="0"/>
              <a:t>Brazilian. </a:t>
            </a:r>
            <a:r>
              <a:rPr lang="en-GB" sz="4200" dirty="0"/>
              <a:t>I am more than willing to revise your work, just not </a:t>
            </a:r>
            <a:r>
              <a:rPr lang="en-GB" sz="4200" dirty="0" smtClean="0"/>
              <a:t>	sure </a:t>
            </a:r>
            <a:r>
              <a:rPr lang="en-GB" sz="4200" dirty="0"/>
              <a:t>yet </a:t>
            </a:r>
            <a:r>
              <a:rPr lang="en-GB" sz="4200" dirty="0" smtClean="0"/>
              <a:t>	how </a:t>
            </a:r>
            <a:r>
              <a:rPr lang="en-GB" sz="4200" dirty="0"/>
              <a:t>to do it in the Transifex website. I'll take a look and get </a:t>
            </a:r>
            <a:r>
              <a:rPr lang="en-GB" sz="4200" dirty="0" smtClean="0"/>
              <a:t>	back </a:t>
            </a:r>
            <a:r>
              <a:rPr lang="en-GB" sz="4200" dirty="0"/>
              <a:t>at you!</a:t>
            </a:r>
          </a:p>
          <a:p>
            <a:pPr marL="457200" lvl="1" indent="0">
              <a:buNone/>
            </a:pPr>
            <a:endParaRPr lang="en-GB" sz="4200" dirty="0"/>
          </a:p>
          <a:p>
            <a:pPr marL="457200" lvl="1" indent="0">
              <a:buNone/>
            </a:pPr>
            <a:r>
              <a:rPr lang="en-GB" sz="4200" dirty="0" smtClean="0"/>
              <a:t>	Good </a:t>
            </a:r>
            <a:r>
              <a:rPr lang="en-GB" sz="4200" dirty="0"/>
              <a:t>to be in contact</a:t>
            </a:r>
            <a:r>
              <a:rPr lang="en-GB" sz="4200" dirty="0" smtClean="0"/>
              <a:t>! </a:t>
            </a:r>
            <a:endParaRPr lang="en-GB" sz="4200" dirty="0"/>
          </a:p>
          <a:p>
            <a:pPr marL="0" indent="0">
              <a:buNone/>
            </a:pPr>
            <a:r>
              <a:rPr lang="en-US" sz="3600" dirty="0" smtClean="0"/>
              <a:t>		</a:t>
            </a:r>
          </a:p>
          <a:p>
            <a:pPr marL="0" indent="0">
              <a:buNone/>
            </a:pPr>
            <a:r>
              <a:rPr lang="en-US" sz="3600" dirty="0"/>
              <a:t>	</a:t>
            </a:r>
            <a:r>
              <a:rPr lang="en-US" sz="3600" dirty="0" smtClean="0"/>
              <a:t>	</a:t>
            </a:r>
          </a:p>
          <a:p>
            <a:pPr marL="0" indent="0">
              <a:buNone/>
            </a:pPr>
            <a:r>
              <a:rPr lang="en-US" sz="3600" dirty="0"/>
              <a:t>	</a:t>
            </a:r>
            <a:r>
              <a:rPr lang="en-US" sz="3600" dirty="0" smtClean="0"/>
              <a:t>	</a:t>
            </a:r>
            <a:r>
              <a:rPr lang="pt-BR" sz="4500" dirty="0" smtClean="0"/>
              <a:t>Obrigada Sofia,</a:t>
            </a:r>
            <a:endParaRPr lang="pt-BR" sz="4500" dirty="0"/>
          </a:p>
          <a:p>
            <a:pPr marL="0" indent="0">
              <a:buNone/>
            </a:pPr>
            <a:r>
              <a:rPr lang="pt-BR" sz="4500" dirty="0" smtClean="0"/>
              <a:t>		Eu </a:t>
            </a:r>
            <a:r>
              <a:rPr lang="pt-BR" sz="4500" dirty="0"/>
              <a:t>também vou ver se consigo ver como editar. Se descobrir </a:t>
            </a:r>
            <a:r>
              <a:rPr lang="pt-BR" sz="4500" dirty="0" smtClean="0"/>
              <a:t>			como depois digo </a:t>
            </a:r>
            <a:r>
              <a:rPr lang="pt-BR" sz="4500" dirty="0"/>
              <a:t>alguma </a:t>
            </a:r>
            <a:r>
              <a:rPr lang="pt-BR" sz="4500" dirty="0" smtClean="0"/>
              <a:t>coisa.</a:t>
            </a:r>
            <a:endParaRPr lang="pt-BR" sz="4500" dirty="0"/>
          </a:p>
          <a:p>
            <a:pPr marL="457200" lvl="1" indent="0">
              <a:buNone/>
            </a:pPr>
            <a:endParaRPr lang="en-US" sz="3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189" y="24715"/>
            <a:ext cx="950913"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663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558ED5"/>
                </a:solidFill>
              </a:rPr>
              <a:t>Julia’s story – clustering/focusing</a:t>
            </a:r>
            <a:endParaRPr lang="en-US" sz="3600" dirty="0">
              <a:solidFill>
                <a:srgbClr val="558ED5"/>
              </a:solidFill>
            </a:endParaRPr>
          </a:p>
        </p:txBody>
      </p:sp>
      <p:sp>
        <p:nvSpPr>
          <p:cNvPr id="3" name="Content Placeholder 2"/>
          <p:cNvSpPr>
            <a:spLocks noGrp="1"/>
          </p:cNvSpPr>
          <p:nvPr>
            <p:ph idx="1"/>
          </p:nvPr>
        </p:nvSpPr>
        <p:spPr>
          <a:xfrm>
            <a:off x="187890" y="1417638"/>
            <a:ext cx="8805798" cy="6619071"/>
          </a:xfrm>
        </p:spPr>
        <p:txBody>
          <a:bodyPr>
            <a:normAutofit fontScale="32500" lnSpcReduction="20000"/>
          </a:bodyPr>
          <a:lstStyle/>
          <a:p>
            <a:pPr marL="0" indent="0">
              <a:buNone/>
            </a:pPr>
            <a:r>
              <a:rPr lang="en-GB" sz="5500" dirty="0" smtClean="0"/>
              <a:t>	</a:t>
            </a:r>
            <a:r>
              <a:rPr lang="en-GB" sz="5600" dirty="0" smtClean="0"/>
              <a:t>Hi </a:t>
            </a:r>
            <a:r>
              <a:rPr lang="en-GB" sz="5600" b="1" dirty="0"/>
              <a:t>everyone on the Portuguese team</a:t>
            </a:r>
            <a:r>
              <a:rPr lang="en-GB" sz="5600" dirty="0"/>
              <a:t>,</a:t>
            </a:r>
          </a:p>
          <a:p>
            <a:pPr marL="0" indent="0">
              <a:buNone/>
            </a:pPr>
            <a:r>
              <a:rPr lang="en-GB" sz="5600" dirty="0" smtClean="0"/>
              <a:t>	I </a:t>
            </a:r>
            <a:r>
              <a:rPr lang="en-GB" sz="5600" dirty="0"/>
              <a:t>worked on two sections of the Portuguese translation. I have just gone in now </a:t>
            </a:r>
            <a:r>
              <a:rPr lang="en-GB" sz="5600" dirty="0" smtClean="0"/>
              <a:t>and 	am </a:t>
            </a:r>
            <a:r>
              <a:rPr lang="en-GB" sz="5600" dirty="0"/>
              <a:t>so happy to see </a:t>
            </a:r>
            <a:r>
              <a:rPr lang="en-GB" sz="5600" dirty="0" smtClean="0"/>
              <a:t>that </a:t>
            </a:r>
            <a:r>
              <a:rPr lang="en-GB" sz="5600" b="1" dirty="0"/>
              <a:t>we</a:t>
            </a:r>
            <a:r>
              <a:rPr lang="en-GB" sz="5600" dirty="0"/>
              <a:t> </a:t>
            </a:r>
            <a:r>
              <a:rPr lang="en-GB" sz="5600" dirty="0" smtClean="0"/>
              <a:t>have </a:t>
            </a:r>
            <a:r>
              <a:rPr lang="en-GB" sz="5600" dirty="0"/>
              <a:t>finished the translation! </a:t>
            </a:r>
            <a:r>
              <a:rPr lang="en-GB" sz="5600" b="1" dirty="0"/>
              <a:t>Well done  </a:t>
            </a:r>
            <a:r>
              <a:rPr lang="en-GB" sz="5600" b="1" dirty="0" smtClean="0"/>
              <a:t>everyone</a:t>
            </a:r>
            <a:r>
              <a:rPr lang="en-GB" sz="5600" b="1" dirty="0"/>
              <a:t>!</a:t>
            </a:r>
          </a:p>
          <a:p>
            <a:pPr marL="457200" lvl="1" indent="0">
              <a:buNone/>
            </a:pPr>
            <a:r>
              <a:rPr lang="en-GB" sz="5600" dirty="0" smtClean="0"/>
              <a:t>I </a:t>
            </a:r>
            <a:r>
              <a:rPr lang="en-GB" sz="5600" dirty="0"/>
              <a:t>see, however, that it hasn't been reviewed. Here is where I will state my limitations. My Portuguese suffers from not knowing whether it's European/Brazilian given my exposure to both influences, so I'm the wrong person to review this translation.</a:t>
            </a:r>
          </a:p>
          <a:p>
            <a:pPr marL="457200" lvl="1" indent="0">
              <a:buNone/>
            </a:pPr>
            <a:r>
              <a:rPr lang="en-GB" sz="5600" dirty="0"/>
              <a:t>Ideally only one person should review the translation so that he/she can pick out the inconsistencies in terminology and style. </a:t>
            </a:r>
            <a:r>
              <a:rPr lang="en-GB" sz="5600" b="1" dirty="0"/>
              <a:t>Is there anyone who can volunteer to do this final necessary step of our project</a:t>
            </a:r>
            <a:r>
              <a:rPr lang="en-GB" sz="5600" b="1" dirty="0" smtClean="0"/>
              <a:t>?</a:t>
            </a:r>
            <a:r>
              <a:rPr lang="en-GB" sz="5600" dirty="0" smtClean="0"/>
              <a:t> [Julia]</a:t>
            </a:r>
            <a:endParaRPr lang="en-GB" sz="5600" dirty="0"/>
          </a:p>
          <a:p>
            <a:pPr marL="0" indent="0">
              <a:buNone/>
            </a:pPr>
            <a:endParaRPr lang="en-GB" sz="5600" dirty="0" smtClean="0"/>
          </a:p>
          <a:p>
            <a:pPr marL="0" indent="0">
              <a:buNone/>
            </a:pPr>
            <a:endParaRPr lang="en-GB" sz="5600" dirty="0" smtClean="0"/>
          </a:p>
          <a:p>
            <a:pPr marL="0" indent="0">
              <a:buNone/>
            </a:pPr>
            <a:r>
              <a:rPr lang="en-GB" sz="5600" dirty="0" smtClean="0"/>
              <a:t>	Hello </a:t>
            </a:r>
            <a:r>
              <a:rPr lang="en-GB" sz="5600" dirty="0"/>
              <a:t>everyone,</a:t>
            </a:r>
          </a:p>
          <a:p>
            <a:pPr marL="0" indent="0">
              <a:buNone/>
            </a:pPr>
            <a:r>
              <a:rPr lang="en-GB" sz="5600" dirty="0" smtClean="0"/>
              <a:t>	I </a:t>
            </a:r>
            <a:r>
              <a:rPr lang="en-GB" sz="5600" dirty="0"/>
              <a:t>am happy to help with the revision. How do </a:t>
            </a:r>
            <a:r>
              <a:rPr lang="en-GB" sz="5600" b="1" dirty="0"/>
              <a:t>we</a:t>
            </a:r>
            <a:r>
              <a:rPr lang="en-GB" sz="5600" dirty="0"/>
              <a:t> mark strings as revised?</a:t>
            </a:r>
          </a:p>
          <a:p>
            <a:pPr marL="0" indent="0">
              <a:buNone/>
            </a:pPr>
            <a:r>
              <a:rPr lang="en-GB" sz="5600" dirty="0" smtClean="0"/>
              <a:t>	I </a:t>
            </a:r>
            <a:r>
              <a:rPr lang="en-GB" sz="5600" dirty="0"/>
              <a:t>have just had a look and found there are still some English strings marked as </a:t>
            </a:r>
            <a:r>
              <a:rPr lang="en-GB" sz="5600" dirty="0" smtClean="0"/>
              <a:t>	translated </a:t>
            </a:r>
            <a:r>
              <a:rPr lang="en-GB" sz="5600" dirty="0"/>
              <a:t>but they just </a:t>
            </a:r>
            <a:r>
              <a:rPr lang="en-GB" sz="5600" dirty="0" smtClean="0"/>
              <a:t>	have </a:t>
            </a:r>
            <a:r>
              <a:rPr lang="en-GB" sz="5600" dirty="0"/>
              <a:t>the </a:t>
            </a:r>
            <a:r>
              <a:rPr lang="en-GB" sz="5600" dirty="0" smtClean="0"/>
              <a:t>source </a:t>
            </a:r>
            <a:r>
              <a:rPr lang="en-GB" sz="5600" dirty="0"/>
              <a:t>code.</a:t>
            </a:r>
          </a:p>
          <a:p>
            <a:pPr marL="0" indent="0">
              <a:buNone/>
            </a:pPr>
            <a:r>
              <a:rPr lang="en-GB" sz="5600" dirty="0" smtClean="0"/>
              <a:t>	I </a:t>
            </a:r>
            <a:r>
              <a:rPr lang="en-GB" sz="5600" dirty="0"/>
              <a:t>have made some suggestions to some translations and before I realised there </a:t>
            </a:r>
            <a:r>
              <a:rPr lang="en-GB" sz="5600" dirty="0" smtClean="0"/>
              <a:t>was 	a 	tool </a:t>
            </a:r>
            <a:r>
              <a:rPr lang="en-GB" sz="5600" dirty="0"/>
              <a:t>for it, I had </a:t>
            </a:r>
            <a:r>
              <a:rPr lang="en-GB" sz="5600" dirty="0" smtClean="0"/>
              <a:t>changed </a:t>
            </a:r>
            <a:r>
              <a:rPr lang="en-GB" sz="5600" dirty="0"/>
              <a:t>a </a:t>
            </a:r>
            <a:r>
              <a:rPr lang="en-GB" sz="5600" dirty="0" smtClean="0"/>
              <a:t>few </a:t>
            </a:r>
            <a:r>
              <a:rPr lang="en-GB" sz="5600" dirty="0"/>
              <a:t>strings. Would </a:t>
            </a:r>
            <a:r>
              <a:rPr lang="en-GB" sz="5600" b="1" dirty="0"/>
              <a:t>you guys </a:t>
            </a:r>
            <a:r>
              <a:rPr lang="en-GB" sz="5600" dirty="0"/>
              <a:t>prefer see </a:t>
            </a:r>
            <a:r>
              <a:rPr lang="en-GB" sz="5600" dirty="0" smtClean="0"/>
              <a:t>suggestions </a:t>
            </a:r>
            <a:r>
              <a:rPr lang="en-GB" sz="5600" dirty="0"/>
              <a:t>or just </a:t>
            </a:r>
            <a:r>
              <a:rPr lang="en-GB" sz="5600" dirty="0" smtClean="0"/>
              <a:t>	see </a:t>
            </a:r>
            <a:r>
              <a:rPr lang="en-GB" sz="5600" dirty="0"/>
              <a:t>the revised string? How do </a:t>
            </a:r>
            <a:r>
              <a:rPr lang="en-GB" sz="5600" b="1" dirty="0"/>
              <a:t>we</a:t>
            </a:r>
            <a:r>
              <a:rPr lang="en-GB" sz="5600" dirty="0"/>
              <a:t> </a:t>
            </a:r>
            <a:r>
              <a:rPr lang="en-GB" sz="5600" dirty="0" smtClean="0"/>
              <a:t>make sure suggestions </a:t>
            </a:r>
            <a:r>
              <a:rPr lang="en-GB" sz="5600" dirty="0"/>
              <a:t>are </a:t>
            </a:r>
            <a:r>
              <a:rPr lang="en-GB" sz="5600" dirty="0" smtClean="0"/>
              <a:t>reviewed </a:t>
            </a:r>
            <a:r>
              <a:rPr lang="en-GB" sz="5600" dirty="0"/>
              <a:t>and </a:t>
            </a:r>
            <a:r>
              <a:rPr lang="en-GB" sz="5600" dirty="0" smtClean="0"/>
              <a:t>	implemented</a:t>
            </a:r>
            <a:r>
              <a:rPr lang="en-GB" sz="5600" dirty="0"/>
              <a:t>? Will there be notifications if anybody suggest a </a:t>
            </a:r>
            <a:r>
              <a:rPr lang="en-GB" sz="5600" dirty="0" smtClean="0"/>
              <a:t>review</a:t>
            </a:r>
            <a:r>
              <a:rPr lang="en-GB" sz="5600" dirty="0"/>
              <a:t>?</a:t>
            </a:r>
          </a:p>
          <a:p>
            <a:pPr marL="0" indent="0">
              <a:buNone/>
            </a:pPr>
            <a:r>
              <a:rPr lang="en-GB" sz="5600" dirty="0" smtClean="0"/>
              <a:t>	I </a:t>
            </a:r>
            <a:r>
              <a:rPr lang="en-GB" sz="5600" dirty="0"/>
              <a:t>have left a question about how to deal with the html code - I see this is missing </a:t>
            </a:r>
            <a:r>
              <a:rPr lang="en-GB" sz="5600" dirty="0" smtClean="0"/>
              <a:t>in </a:t>
            </a:r>
            <a:r>
              <a:rPr lang="en-GB" sz="5600" dirty="0"/>
              <a:t>so </a:t>
            </a:r>
            <a:r>
              <a:rPr lang="en-GB" sz="5600" dirty="0" smtClean="0"/>
              <a:t>	many </a:t>
            </a:r>
            <a:r>
              <a:rPr lang="en-GB" sz="5600" dirty="0"/>
              <a:t>strings that I </a:t>
            </a:r>
            <a:r>
              <a:rPr lang="en-GB" sz="5600" dirty="0" smtClean="0"/>
              <a:t>	am confused </a:t>
            </a:r>
            <a:r>
              <a:rPr lang="en-GB" sz="5600" dirty="0"/>
              <a:t>about how to handle </a:t>
            </a:r>
            <a:r>
              <a:rPr lang="en-GB" sz="5600" dirty="0" smtClean="0"/>
              <a:t>it. Hugs, Paula (Global Voices)</a:t>
            </a:r>
            <a:endParaRPr lang="en-US" sz="56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189" y="24715"/>
            <a:ext cx="950913"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635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What is a successful MOOC? </a:t>
            </a:r>
            <a:endParaRPr lang="en-US" dirty="0">
              <a:solidFill>
                <a:srgbClr val="558ED5"/>
              </a:solidFill>
            </a:endParaRPr>
          </a:p>
        </p:txBody>
      </p:sp>
      <p:sp>
        <p:nvSpPr>
          <p:cNvPr id="3" name="Content Placeholder 2"/>
          <p:cNvSpPr>
            <a:spLocks noGrp="1"/>
          </p:cNvSpPr>
          <p:nvPr>
            <p:ph idx="1"/>
          </p:nvPr>
        </p:nvSpPr>
        <p:spPr/>
        <p:txBody>
          <a:bodyPr>
            <a:normAutofit/>
          </a:bodyPr>
          <a:lstStyle/>
          <a:p>
            <a:pPr marL="457200" lvl="1" indent="0">
              <a:buNone/>
            </a:pPr>
            <a:endParaRPr lang="en-US" dirty="0"/>
          </a:p>
          <a:p>
            <a:r>
              <a:rPr lang="en-US" dirty="0" smtClean="0"/>
              <a:t>For the institution / the </a:t>
            </a:r>
            <a:r>
              <a:rPr lang="en-US" dirty="0" err="1" smtClean="0"/>
              <a:t>organisers</a:t>
            </a:r>
            <a:endParaRPr lang="en-US" dirty="0" smtClean="0"/>
          </a:p>
          <a:p>
            <a:pPr lvl="1"/>
            <a:r>
              <a:rPr lang="en-US" dirty="0" smtClean="0"/>
              <a:t>Statistics: registrations, completion and pass rate</a:t>
            </a:r>
          </a:p>
          <a:p>
            <a:pPr lvl="1"/>
            <a:endParaRPr lang="en-US" dirty="0" smtClean="0"/>
          </a:p>
          <a:p>
            <a:r>
              <a:rPr lang="en-US" dirty="0" smtClean="0"/>
              <a:t>For the individual </a:t>
            </a:r>
          </a:p>
          <a:p>
            <a:pPr lvl="1"/>
            <a:r>
              <a:rPr lang="en-US" dirty="0" smtClean="0"/>
              <a:t>Student investment </a:t>
            </a:r>
          </a:p>
          <a:p>
            <a:pPr lvl="1"/>
            <a:r>
              <a:rPr lang="en-US" dirty="0" smtClean="0"/>
              <a:t>Visible and invisible participation</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372312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Learning and MOOCs</a:t>
            </a:r>
            <a:endParaRPr lang="en-US" dirty="0">
              <a:solidFill>
                <a:srgbClr val="558ED5"/>
              </a:solidFill>
            </a:endParaRPr>
          </a:p>
        </p:txBody>
      </p:sp>
      <p:sp>
        <p:nvSpPr>
          <p:cNvPr id="3" name="Content Placeholder 2"/>
          <p:cNvSpPr>
            <a:spLocks noGrp="1"/>
          </p:cNvSpPr>
          <p:nvPr>
            <p:ph idx="1"/>
          </p:nvPr>
        </p:nvSpPr>
        <p:spPr/>
        <p:txBody>
          <a:bodyPr>
            <a:normAutofit fontScale="77500" lnSpcReduction="20000"/>
          </a:bodyPr>
          <a:lstStyle/>
          <a:p>
            <a:r>
              <a:rPr lang="en-US" dirty="0" smtClean="0"/>
              <a:t>MOOC as an event around which the network can be created</a:t>
            </a:r>
          </a:p>
          <a:p>
            <a:pPr lvl="1">
              <a:buFontTx/>
              <a:buChar char="-"/>
            </a:pPr>
            <a:r>
              <a:rPr lang="en-US" i="1" dirty="0">
                <a:solidFill>
                  <a:srgbClr val="0000FF"/>
                </a:solidFill>
              </a:rPr>
              <a:t>I am here alone in my desktop, but I'm writing and reading ideas, values, projects..</a:t>
            </a:r>
            <a:r>
              <a:rPr lang="en-US" i="1" dirty="0" smtClean="0">
                <a:solidFill>
                  <a:srgbClr val="0000FF"/>
                </a:solidFill>
              </a:rPr>
              <a:t>. feeling </a:t>
            </a:r>
            <a:r>
              <a:rPr lang="en-US" i="1" dirty="0">
                <a:solidFill>
                  <a:srgbClr val="0000FF"/>
                </a:solidFill>
              </a:rPr>
              <a:t>connected</a:t>
            </a:r>
            <a:r>
              <a:rPr lang="en-US" i="1" dirty="0" smtClean="0">
                <a:solidFill>
                  <a:srgbClr val="0000FF"/>
                </a:solidFill>
              </a:rPr>
              <a:t>!</a:t>
            </a:r>
          </a:p>
          <a:p>
            <a:pPr lvl="1">
              <a:buFontTx/>
              <a:buChar char="-"/>
            </a:pPr>
            <a:endParaRPr lang="en-US" dirty="0" smtClean="0">
              <a:solidFill>
                <a:srgbClr val="0000FF"/>
              </a:solidFill>
            </a:endParaRPr>
          </a:p>
          <a:p>
            <a:r>
              <a:rPr lang="en-US" dirty="0" smtClean="0"/>
              <a:t>Level of participation (Lave and Wenger, peripheral participation and apprenticeship to the community of practice)</a:t>
            </a:r>
          </a:p>
          <a:p>
            <a:pPr lvl="1">
              <a:buFontTx/>
              <a:buChar char="-"/>
            </a:pPr>
            <a:r>
              <a:rPr lang="en-US" i="1" dirty="0">
                <a:solidFill>
                  <a:srgbClr val="0000FF"/>
                </a:solidFill>
              </a:rPr>
              <a:t>sometimes I felt outside of the group not because of the group itself but because I haven't got much experience about translation to </a:t>
            </a:r>
            <a:r>
              <a:rPr lang="en-US" i="1" dirty="0" smtClean="0">
                <a:solidFill>
                  <a:srgbClr val="0000FF"/>
                </a:solidFill>
              </a:rPr>
              <a:t>share</a:t>
            </a:r>
          </a:p>
          <a:p>
            <a:pPr lvl="1">
              <a:buFontTx/>
              <a:buChar char="-"/>
            </a:pPr>
            <a:r>
              <a:rPr lang="en-US" i="1" dirty="0" smtClean="0">
                <a:solidFill>
                  <a:srgbClr val="0000FF"/>
                </a:solidFill>
              </a:rPr>
              <a:t>It </a:t>
            </a:r>
            <a:r>
              <a:rPr lang="en-US" i="1" dirty="0">
                <a:solidFill>
                  <a:srgbClr val="0000FF"/>
                </a:solidFill>
              </a:rPr>
              <a:t>was great to see that some of the answers to my questions came from the other participants, and not necessarily from the facilitators.</a:t>
            </a:r>
          </a:p>
          <a:p>
            <a:pPr lvl="1">
              <a:buFontTx/>
              <a:buChar char="-"/>
            </a:pPr>
            <a:endParaRPr lang="en-US" i="1" dirty="0" smtClean="0">
              <a:solidFill>
                <a:srgbClr val="0000FF"/>
              </a:solidFill>
            </a:endParaRPr>
          </a:p>
        </p:txBody>
      </p:sp>
    </p:spTree>
    <p:extLst>
      <p:ext uri="{BB962C8B-B14F-4D97-AF65-F5344CB8AC3E}">
        <p14:creationId xmlns:p14="http://schemas.microsoft.com/office/powerpoint/2010/main" val="3273578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Learning and MOOCs</a:t>
            </a:r>
            <a:endParaRPr lang="en-US" dirty="0">
              <a:solidFill>
                <a:srgbClr val="558ED5"/>
              </a:solidFill>
            </a:endParaRPr>
          </a:p>
        </p:txBody>
      </p:sp>
      <p:sp>
        <p:nvSpPr>
          <p:cNvPr id="3" name="Content Placeholder 2"/>
          <p:cNvSpPr>
            <a:spLocks noGrp="1"/>
          </p:cNvSpPr>
          <p:nvPr>
            <p:ph idx="1"/>
          </p:nvPr>
        </p:nvSpPr>
        <p:spPr>
          <a:xfrm>
            <a:off x="457200" y="1286789"/>
            <a:ext cx="8229600" cy="5571211"/>
          </a:xfrm>
        </p:spPr>
        <p:txBody>
          <a:bodyPr>
            <a:normAutofit fontScale="92500"/>
          </a:bodyPr>
          <a:lstStyle/>
          <a:p>
            <a:r>
              <a:rPr lang="en-US" dirty="0"/>
              <a:t>Learning as process not content (move from acquisition metaphor)</a:t>
            </a:r>
          </a:p>
          <a:p>
            <a:r>
              <a:rPr lang="en-US" dirty="0" smtClean="0"/>
              <a:t>Active participation can appear passive (the observer / the autodidact)</a:t>
            </a:r>
          </a:p>
          <a:p>
            <a:r>
              <a:rPr lang="en-US" dirty="0" smtClean="0"/>
              <a:t>The outcome may not be an assessable artifact but still be important to the learner	</a:t>
            </a:r>
          </a:p>
          <a:p>
            <a:pPr lvl="1">
              <a:buFontTx/>
              <a:buChar char="-"/>
            </a:pPr>
            <a:r>
              <a:rPr lang="en-US" sz="2400" i="1" dirty="0" smtClean="0">
                <a:solidFill>
                  <a:srgbClr val="0000FF"/>
                </a:solidFill>
              </a:rPr>
              <a:t>I </a:t>
            </a:r>
            <a:r>
              <a:rPr lang="en-US" sz="2400" i="1" dirty="0">
                <a:solidFill>
                  <a:srgbClr val="0000FF"/>
                </a:solidFill>
              </a:rPr>
              <a:t>took the chance to get myself in as a translator at one </a:t>
            </a:r>
            <a:r>
              <a:rPr lang="en-US" sz="2400" i="1" dirty="0" smtClean="0">
                <a:solidFill>
                  <a:srgbClr val="0000FF"/>
                </a:solidFill>
              </a:rPr>
              <a:t>ONG.</a:t>
            </a:r>
          </a:p>
          <a:p>
            <a:pPr lvl="1">
              <a:buFontTx/>
              <a:buChar char="-"/>
            </a:pPr>
            <a:r>
              <a:rPr lang="en-US" sz="2400" i="1" dirty="0" smtClean="0">
                <a:solidFill>
                  <a:srgbClr val="0000FF"/>
                </a:solidFill>
              </a:rPr>
              <a:t>I </a:t>
            </a:r>
            <a:r>
              <a:rPr lang="en-US" sz="2400" i="1" dirty="0">
                <a:solidFill>
                  <a:srgbClr val="0000FF"/>
                </a:solidFill>
              </a:rPr>
              <a:t>watched the online seminar about translation quality which helped me with my dissertation topic! </a:t>
            </a:r>
            <a:endParaRPr lang="en-US" sz="2400" i="1" dirty="0" smtClean="0">
              <a:solidFill>
                <a:srgbClr val="0000FF"/>
              </a:solidFill>
            </a:endParaRPr>
          </a:p>
          <a:p>
            <a:pPr lvl="1">
              <a:buFontTx/>
              <a:buChar char="-"/>
            </a:pPr>
            <a:r>
              <a:rPr lang="en-US" sz="2400" i="1" dirty="0" smtClean="0">
                <a:solidFill>
                  <a:srgbClr val="0000FF"/>
                </a:solidFill>
              </a:rPr>
              <a:t>Our </a:t>
            </a:r>
            <a:r>
              <a:rPr lang="en-US" sz="2400" i="1" dirty="0">
                <a:solidFill>
                  <a:srgbClr val="0000FF"/>
                </a:solidFill>
              </a:rPr>
              <a:t>university professor asked us to work on the project in groups of 3. So each of the three students chose to do part of each week's tasks. I did not choose to use Amara because I was already familiar with it since I am a TED translator</a:t>
            </a:r>
            <a:r>
              <a:rPr lang="en-US" sz="2400" i="1" dirty="0"/>
              <a:t>.</a:t>
            </a:r>
          </a:p>
          <a:p>
            <a:endParaRPr lang="en-US" sz="1200" dirty="0"/>
          </a:p>
          <a:p>
            <a:pPr lvl="1">
              <a:buFontTx/>
              <a:buChar char="-"/>
            </a:pPr>
            <a:endParaRPr lang="en-US" dirty="0" smtClean="0"/>
          </a:p>
        </p:txBody>
      </p:sp>
    </p:spTree>
    <p:extLst>
      <p:ext uri="{BB962C8B-B14F-4D97-AF65-F5344CB8AC3E}">
        <p14:creationId xmlns:p14="http://schemas.microsoft.com/office/powerpoint/2010/main" val="141056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257"/>
            <a:ext cx="8229600" cy="1143000"/>
          </a:xfrm>
        </p:spPr>
        <p:txBody>
          <a:bodyPr>
            <a:normAutofit/>
          </a:bodyPr>
          <a:lstStyle/>
          <a:p>
            <a:r>
              <a:rPr lang="en-US" sz="3600" dirty="0" smtClean="0">
                <a:solidFill>
                  <a:srgbClr val="558ED5"/>
                </a:solidFill>
              </a:rPr>
              <a:t>However ….</a:t>
            </a:r>
            <a:endParaRPr lang="en-US" sz="3600" dirty="0">
              <a:solidFill>
                <a:srgbClr val="558ED5"/>
              </a:solidFill>
            </a:endParaRPr>
          </a:p>
        </p:txBody>
      </p:sp>
      <p:sp>
        <p:nvSpPr>
          <p:cNvPr id="3" name="Content Placeholder 2"/>
          <p:cNvSpPr>
            <a:spLocks noGrp="1"/>
          </p:cNvSpPr>
          <p:nvPr>
            <p:ph idx="1"/>
          </p:nvPr>
        </p:nvSpPr>
        <p:spPr>
          <a:xfrm>
            <a:off x="457200" y="1550885"/>
            <a:ext cx="8229600" cy="5006490"/>
          </a:xfrm>
        </p:spPr>
        <p:txBody>
          <a:bodyPr>
            <a:noAutofit/>
          </a:bodyPr>
          <a:lstStyle/>
          <a:p>
            <a:pPr marL="457200" lvl="1" indent="0">
              <a:buNone/>
            </a:pPr>
            <a:r>
              <a:rPr lang="en-GB" sz="2000" dirty="0"/>
              <a:t>Hi </a:t>
            </a:r>
            <a:r>
              <a:rPr lang="en-GB" sz="2000" dirty="0" smtClean="0"/>
              <a:t>…</a:t>
            </a:r>
            <a:r>
              <a:rPr lang="en-GB" sz="2000" dirty="0"/>
              <a:t> </a:t>
            </a:r>
            <a:r>
              <a:rPr lang="en-GB" sz="2000" b="1" dirty="0" smtClean="0"/>
              <a:t>I </a:t>
            </a:r>
            <a:r>
              <a:rPr lang="en-GB" sz="2000" b="1" dirty="0" smtClean="0"/>
              <a:t>watched </a:t>
            </a:r>
            <a:r>
              <a:rPr lang="en-GB" sz="2000" b="1" dirty="0"/>
              <a:t>all the videos </a:t>
            </a:r>
            <a:r>
              <a:rPr lang="en-GB" sz="2000" dirty="0"/>
              <a:t>but </a:t>
            </a:r>
            <a:r>
              <a:rPr lang="en-GB" sz="2000" b="1" dirty="0"/>
              <a:t>did not complete the final exam nor I submitted any of the intermediate assignments</a:t>
            </a:r>
            <a:r>
              <a:rPr lang="en-GB" sz="2000" dirty="0"/>
              <a:t>. However </a:t>
            </a:r>
            <a:r>
              <a:rPr lang="en-GB" sz="2000" b="1" dirty="0"/>
              <a:t>I am deeply engaged </a:t>
            </a:r>
            <a:r>
              <a:rPr lang="en-GB" sz="2000" dirty="0"/>
              <a:t>and I made all the analysis (SR, event study etc.) for the local stock exchange in my country (Bulgaria). I am also </a:t>
            </a:r>
            <a:r>
              <a:rPr lang="en-GB" sz="2000" b="1" dirty="0"/>
              <a:t>seriously considering extending knowledge in this area</a:t>
            </a:r>
            <a:r>
              <a:rPr lang="en-GB" sz="2000" dirty="0"/>
              <a:t> (e.g. first I would read any of the books you mentioned. D</a:t>
            </a:r>
            <a:r>
              <a:rPr lang="en-GB" sz="2000" dirty="0" smtClean="0"/>
              <a:t>o </a:t>
            </a:r>
            <a:r>
              <a:rPr lang="en-GB" sz="2000" dirty="0"/>
              <a:t>you have any better proposal?). Shortly said </a:t>
            </a:r>
            <a:r>
              <a:rPr lang="en-GB" sz="2000" b="1" dirty="0"/>
              <a:t>statistic would probably classify me as attendee who only clicked “sign up”</a:t>
            </a:r>
            <a:r>
              <a:rPr lang="en-GB" sz="2000" dirty="0"/>
              <a:t> and then forget about the course but it is not the case definitely. Just balance between professional duties, kids at </a:t>
            </a:r>
            <a:r>
              <a:rPr lang="en-GB" sz="2000" dirty="0" smtClean="0"/>
              <a:t>home </a:t>
            </a:r>
            <a:r>
              <a:rPr lang="en-GB" sz="2000" dirty="0"/>
              <a:t>and this stuff prevented me from being more </a:t>
            </a:r>
            <a:r>
              <a:rPr lang="en-GB" sz="2000" dirty="0" smtClean="0"/>
              <a:t>active … My </a:t>
            </a:r>
            <a:r>
              <a:rPr lang="en-GB" sz="2000" dirty="0"/>
              <a:t>point is that </a:t>
            </a:r>
            <a:r>
              <a:rPr lang="en-GB" sz="2000" b="1" dirty="0"/>
              <a:t>there could </a:t>
            </a:r>
            <a:r>
              <a:rPr lang="en-GB" sz="2000" b="1" dirty="0" smtClean="0"/>
              <a:t>be </a:t>
            </a:r>
            <a:r>
              <a:rPr lang="en-GB" sz="2000" b="1" dirty="0"/>
              <a:t>many </a:t>
            </a:r>
            <a:r>
              <a:rPr lang="en-GB" sz="2000" b="1" dirty="0" smtClean="0"/>
              <a:t>who </a:t>
            </a:r>
            <a:r>
              <a:rPr lang="en-GB" sz="2000" b="1" dirty="0"/>
              <a:t>do not appear engaged in the course but are quite much in fact and this </a:t>
            </a:r>
            <a:r>
              <a:rPr lang="en-GB" sz="2000" b="1" dirty="0" smtClean="0"/>
              <a:t>should </a:t>
            </a:r>
            <a:r>
              <a:rPr lang="en-GB" sz="2000" b="1" dirty="0"/>
              <a:t>be taken into </a:t>
            </a:r>
            <a:r>
              <a:rPr lang="en-GB" sz="2000" b="1" dirty="0" smtClean="0"/>
              <a:t>account</a:t>
            </a:r>
            <a:r>
              <a:rPr lang="en-GB" sz="2000" dirty="0" smtClean="0"/>
              <a:t>.</a:t>
            </a:r>
          </a:p>
          <a:p>
            <a:pPr marL="457200" lvl="1" indent="0">
              <a:buNone/>
            </a:pPr>
            <a:endParaRPr lang="en-GB" sz="2000" dirty="0"/>
          </a:p>
          <a:p>
            <a:pPr marL="457200" lvl="1" indent="0">
              <a:buNone/>
            </a:pPr>
            <a:endParaRPr lang="en-GB" sz="2000" dirty="0" smtClean="0"/>
          </a:p>
          <a:p>
            <a:pPr marL="457200" lvl="1" indent="0" algn="r">
              <a:buNone/>
            </a:pPr>
            <a:r>
              <a:rPr lang="en-GB" sz="1800" dirty="0" smtClean="0"/>
              <a:t>(a learner in ‘Computational Investment Part I’, see Balch, 2013)</a:t>
            </a:r>
            <a:endParaRPr lang="en-US" sz="1800" dirty="0"/>
          </a:p>
        </p:txBody>
      </p:sp>
    </p:spTree>
    <p:extLst>
      <p:ext uri="{BB962C8B-B14F-4D97-AF65-F5344CB8AC3E}">
        <p14:creationId xmlns:p14="http://schemas.microsoft.com/office/powerpoint/2010/main" val="3591813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Conclusions</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endParaRPr lang="en-US" dirty="0" smtClean="0"/>
          </a:p>
          <a:p>
            <a:r>
              <a:rPr lang="en-US" dirty="0" smtClean="0"/>
              <a:t>New/old wine in a new/old bottle?</a:t>
            </a:r>
          </a:p>
          <a:p>
            <a:r>
              <a:rPr lang="en-US" dirty="0" smtClean="0"/>
              <a:t>Need for self-motivation</a:t>
            </a:r>
          </a:p>
          <a:p>
            <a:r>
              <a:rPr lang="en-US" dirty="0" smtClean="0"/>
              <a:t>Need for participatory literacy skills</a:t>
            </a:r>
          </a:p>
          <a:p>
            <a:r>
              <a:rPr lang="en-US" dirty="0" smtClean="0"/>
              <a:t>Success measured in different ways</a:t>
            </a:r>
          </a:p>
          <a:p>
            <a:r>
              <a:rPr lang="en-US" dirty="0" smtClean="0"/>
              <a:t>Interest in a different kind of reward</a:t>
            </a:r>
          </a:p>
          <a:p>
            <a:pPr marL="0" indent="0">
              <a:buNone/>
            </a:pPr>
            <a:endParaRPr lang="en-GB" sz="1800" dirty="0" smtClean="0">
              <a:solidFill>
                <a:srgbClr val="222222"/>
              </a:solidFill>
              <a:cs typeface="Shonar Bangla" pitchFamily="34" charset="0"/>
            </a:endParaRPr>
          </a:p>
          <a:p>
            <a:pPr marL="0" indent="0">
              <a:buNone/>
            </a:pPr>
            <a:r>
              <a:rPr lang="en-GB" sz="1800" i="1" dirty="0" smtClean="0">
                <a:solidFill>
                  <a:srgbClr val="222222"/>
                </a:solidFill>
                <a:cs typeface="Shonar Bangla" pitchFamily="34" charset="0"/>
              </a:rPr>
              <a:t>MOOCs </a:t>
            </a:r>
            <a:r>
              <a:rPr lang="en-GB" sz="1800" i="1" dirty="0">
                <a:solidFill>
                  <a:srgbClr val="222222"/>
                </a:solidFill>
                <a:cs typeface="Shonar Bangla" pitchFamily="34" charset="0"/>
              </a:rPr>
              <a:t>don't change the nature of the game; they're playing a different game </a:t>
            </a:r>
            <a:r>
              <a:rPr lang="en-GB" sz="1800" i="1" dirty="0" smtClean="0">
                <a:solidFill>
                  <a:srgbClr val="222222"/>
                </a:solidFill>
                <a:cs typeface="Shonar Bangla" pitchFamily="34" charset="0"/>
              </a:rPr>
              <a:t>entirely.</a:t>
            </a:r>
          </a:p>
          <a:p>
            <a:pPr marL="0" indent="0">
              <a:buNone/>
            </a:pPr>
            <a:r>
              <a:rPr lang="en-GB" sz="1800" dirty="0" smtClean="0">
                <a:solidFill>
                  <a:srgbClr val="222222"/>
                </a:solidFill>
                <a:cs typeface="Shonar Bangla" pitchFamily="34" charset="0"/>
              </a:rPr>
              <a:t>(Downes 2012)</a:t>
            </a:r>
            <a:endParaRPr lang="en-US" sz="1800" dirty="0" smtClean="0">
              <a:cs typeface="Shonar Bangla"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414" y="125260"/>
            <a:ext cx="1375410" cy="2067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404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References</a:t>
            </a:r>
            <a:endParaRPr lang="en-US" dirty="0">
              <a:solidFill>
                <a:srgbClr val="558ED5"/>
              </a:solidFill>
            </a:endParaRPr>
          </a:p>
        </p:txBody>
      </p:sp>
      <p:sp>
        <p:nvSpPr>
          <p:cNvPr id="3" name="Content Placeholder 2"/>
          <p:cNvSpPr>
            <a:spLocks noGrp="1"/>
          </p:cNvSpPr>
          <p:nvPr>
            <p:ph idx="1"/>
          </p:nvPr>
        </p:nvSpPr>
        <p:spPr/>
        <p:txBody>
          <a:bodyPr>
            <a:normAutofit lnSpcReduction="10000"/>
          </a:bodyPr>
          <a:lstStyle/>
          <a:p>
            <a:r>
              <a:rPr lang="en-GB" sz="2000" dirty="0" smtClean="0"/>
              <a:t>Balch, T. (2013) </a:t>
            </a:r>
            <a:r>
              <a:rPr lang="en-GB" sz="2000" dirty="0"/>
              <a:t>About MOOC Completion Rates: The Importance of Student Investment </a:t>
            </a:r>
            <a:r>
              <a:rPr lang="en-GB" sz="2000" dirty="0" smtClean="0"/>
              <a:t> </a:t>
            </a:r>
            <a:r>
              <a:rPr lang="en-GB" sz="2000" dirty="0">
                <a:hlinkClick r:id="rId3"/>
              </a:rPr>
              <a:t>http://augmentedtrader.wordpress.com/2013/01/06/about-mooc-completion-rates-the-importance-of-investment</a:t>
            </a:r>
            <a:r>
              <a:rPr lang="en-GB" sz="2000" dirty="0" smtClean="0">
                <a:hlinkClick r:id="rId3"/>
              </a:rPr>
              <a:t>/</a:t>
            </a:r>
            <a:endParaRPr lang="en-GB" sz="2000" dirty="0" smtClean="0"/>
          </a:p>
          <a:p>
            <a:r>
              <a:rPr lang="en-GB" sz="2000" dirty="0" smtClean="0"/>
              <a:t>Cormier, D. (2010) Success in </a:t>
            </a:r>
            <a:r>
              <a:rPr lang="en-GB" sz="2000" dirty="0"/>
              <a:t>a MOOC </a:t>
            </a:r>
            <a:r>
              <a:rPr lang="en-GB" sz="2000" dirty="0">
                <a:hlinkClick r:id="rId4"/>
              </a:rPr>
              <a:t>http://</a:t>
            </a:r>
            <a:r>
              <a:rPr lang="en-GB" sz="2000" dirty="0" smtClean="0">
                <a:hlinkClick r:id="rId4"/>
              </a:rPr>
              <a:t>www.youtube.com/watch?v=r8avYQ5ZqM0&amp;feature=youtu.be</a:t>
            </a:r>
            <a:endParaRPr lang="en-GB" sz="2000" dirty="0" smtClean="0"/>
          </a:p>
          <a:p>
            <a:r>
              <a:rPr lang="en-GB" sz="2000" dirty="0" smtClean="0"/>
              <a:t>Cormier, D. (2010</a:t>
            </a:r>
            <a:r>
              <a:rPr lang="en-GB" sz="2000" dirty="0"/>
              <a:t>) What is a MOOC? </a:t>
            </a:r>
            <a:r>
              <a:rPr lang="en-GB" sz="2000" dirty="0">
                <a:hlinkClick r:id="rId5"/>
              </a:rPr>
              <a:t>http://</a:t>
            </a:r>
            <a:r>
              <a:rPr lang="en-GB" sz="2000" dirty="0" smtClean="0">
                <a:hlinkClick r:id="rId5"/>
              </a:rPr>
              <a:t>www.youtube.com/watch?v=eW3gMGqcZQc&amp;feature=player_embedded</a:t>
            </a:r>
            <a:endParaRPr lang="en-GB" sz="2000" dirty="0" smtClean="0"/>
          </a:p>
          <a:p>
            <a:r>
              <a:rPr lang="en-GB" sz="2000" dirty="0" smtClean="0"/>
              <a:t>Daniel, J. (2012) Making </a:t>
            </a:r>
            <a:r>
              <a:rPr lang="en-GB" sz="2000" dirty="0"/>
              <a:t>Sense of MOOCs: Musings in a Maze of Myth, Paradox and </a:t>
            </a:r>
            <a:r>
              <a:rPr lang="en-GB" sz="2000" dirty="0" smtClean="0"/>
              <a:t>Possibility </a:t>
            </a:r>
            <a:r>
              <a:rPr lang="en-GB" sz="2000" dirty="0" smtClean="0">
                <a:hlinkClick r:id="rId6"/>
              </a:rPr>
              <a:t>http</a:t>
            </a:r>
            <a:r>
              <a:rPr lang="en-GB" sz="2000" dirty="0">
                <a:hlinkClick r:id="rId6"/>
              </a:rPr>
              <a:t>://</a:t>
            </a:r>
            <a:r>
              <a:rPr lang="en-GB" sz="2000" dirty="0" smtClean="0">
                <a:hlinkClick r:id="rId6"/>
              </a:rPr>
              <a:t>jime.open.ac.uk/article/2012-18/html</a:t>
            </a:r>
            <a:endParaRPr lang="en-GB" sz="2000" dirty="0" smtClean="0"/>
          </a:p>
          <a:p>
            <a:r>
              <a:rPr lang="en-GB" sz="2000" dirty="0" smtClean="0"/>
              <a:t>Downes, S. (2012) </a:t>
            </a:r>
            <a:r>
              <a:rPr lang="en-GB" sz="2000" dirty="0">
                <a:solidFill>
                  <a:srgbClr val="222222"/>
                </a:solidFill>
              </a:rPr>
              <a:t>What a MOOC Does - #</a:t>
            </a:r>
            <a:r>
              <a:rPr lang="en-GB" sz="2000" dirty="0" smtClean="0">
                <a:solidFill>
                  <a:srgbClr val="222222"/>
                </a:solidFill>
              </a:rPr>
              <a:t>Change11 </a:t>
            </a:r>
            <a:r>
              <a:rPr lang="en-GB" sz="2000" dirty="0">
                <a:solidFill>
                  <a:srgbClr val="222222"/>
                </a:solidFill>
                <a:hlinkClick r:id="rId7"/>
              </a:rPr>
              <a:t>http://</a:t>
            </a:r>
            <a:r>
              <a:rPr lang="en-GB" sz="2000" dirty="0" smtClean="0">
                <a:solidFill>
                  <a:srgbClr val="222222"/>
                </a:solidFill>
                <a:hlinkClick r:id="rId7"/>
              </a:rPr>
              <a:t>halfanhour.blogspot.co.uk/2012/03/what-mooc-does-change11.html</a:t>
            </a:r>
            <a:endParaRPr lang="en-GB" sz="2000" dirty="0" smtClean="0">
              <a:solidFill>
                <a:srgbClr val="222222"/>
              </a:solidFill>
            </a:endParaRPr>
          </a:p>
          <a:p>
            <a:endParaRPr lang="en-GB" sz="2000" dirty="0" smtClean="0">
              <a:solidFill>
                <a:srgbClr val="222222"/>
              </a:solidFill>
              <a:latin typeface="Trebuchet MS"/>
            </a:endParaRPr>
          </a:p>
          <a:p>
            <a:endParaRPr lang="en-GB" sz="2000" dirty="0" smtClean="0"/>
          </a:p>
          <a:p>
            <a:endParaRPr lang="en-US" sz="2000" dirty="0"/>
          </a:p>
        </p:txBody>
      </p:sp>
    </p:spTree>
    <p:extLst>
      <p:ext uri="{BB962C8B-B14F-4D97-AF65-F5344CB8AC3E}">
        <p14:creationId xmlns:p14="http://schemas.microsoft.com/office/powerpoint/2010/main" val="162565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Outline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What is a MOOC?</a:t>
            </a:r>
          </a:p>
          <a:p>
            <a:r>
              <a:rPr lang="en-US" dirty="0" smtClean="0"/>
              <a:t>The Open Translation MOOC</a:t>
            </a:r>
          </a:p>
          <a:p>
            <a:r>
              <a:rPr lang="en-US" dirty="0" smtClean="0"/>
              <a:t>Measuring success</a:t>
            </a:r>
          </a:p>
          <a:p>
            <a:r>
              <a:rPr lang="en-US" dirty="0" smtClean="0"/>
              <a:t>(A)typical student</a:t>
            </a:r>
          </a:p>
          <a:p>
            <a:r>
              <a:rPr lang="en-US" dirty="0" smtClean="0"/>
              <a:t>Learning in a MOOC</a:t>
            </a:r>
          </a:p>
          <a:p>
            <a:r>
              <a:rPr lang="en-US" dirty="0" smtClean="0"/>
              <a:t>Conclusions and discussion</a:t>
            </a:r>
          </a:p>
          <a:p>
            <a:pPr marL="0" indent="0">
              <a:buNone/>
            </a:pPr>
            <a:endParaRPr lang="en-US" dirty="0" smtClean="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770" y="4923405"/>
            <a:ext cx="3513550" cy="179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024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listening!</a:t>
            </a:r>
            <a:endParaRPr lang="en-US" dirty="0"/>
          </a:p>
        </p:txBody>
      </p:sp>
      <p:pic>
        <p:nvPicPr>
          <p:cNvPr id="4" name="Content Placeholder 3" descr="http://gbl55.files.wordpress.com/2011/03/mooc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237" y="1600200"/>
            <a:ext cx="4919525" cy="4525963"/>
          </a:xfrm>
          <a:prstGeom prst="rect">
            <a:avLst/>
          </a:prstGeom>
          <a:noFill/>
          <a:ln>
            <a:noFill/>
          </a:ln>
        </p:spPr>
      </p:pic>
      <p:sp>
        <p:nvSpPr>
          <p:cNvPr id="5" name="Rectangle 4"/>
          <p:cNvSpPr/>
          <p:nvPr/>
        </p:nvSpPr>
        <p:spPr>
          <a:xfrm>
            <a:off x="1999503" y="6233382"/>
            <a:ext cx="5574083" cy="646331"/>
          </a:xfrm>
          <a:prstGeom prst="rect">
            <a:avLst/>
          </a:prstGeom>
        </p:spPr>
        <p:txBody>
          <a:bodyPr wrap="square">
            <a:spAutoFit/>
          </a:bodyPr>
          <a:lstStyle/>
          <a:p>
            <a:r>
              <a:rPr lang="en-GB" sz="1200" dirty="0">
                <a:hlinkClick r:id="rId3"/>
              </a:rPr>
              <a:t>http://gbl55.wordpress.com/2011/03/08/cck11-man-this-mooc-is-something-else</a:t>
            </a:r>
            <a:r>
              <a:rPr lang="en-GB" sz="1200" dirty="0" smtClean="0">
                <a:hlinkClick r:id="rId3"/>
              </a:rPr>
              <a:t>/</a:t>
            </a:r>
            <a:endParaRPr lang="en-GB" sz="1200" dirty="0" smtClean="0"/>
          </a:p>
          <a:p>
            <a:pPr algn="ctr"/>
            <a:r>
              <a:rPr lang="en-GB" sz="1200" dirty="0" smtClean="0"/>
              <a:t>inspired by  José Bogado: la vaca de los sinvaca</a:t>
            </a:r>
          </a:p>
          <a:p>
            <a:endParaRPr lang="en-GB" sz="1200" dirty="0"/>
          </a:p>
        </p:txBody>
      </p:sp>
    </p:spTree>
    <p:extLst>
      <p:ext uri="{BB962C8B-B14F-4D97-AF65-F5344CB8AC3E}">
        <p14:creationId xmlns:p14="http://schemas.microsoft.com/office/powerpoint/2010/main" val="1152825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What is a MOOC?</a:t>
            </a:r>
            <a:endParaRPr lang="en-US" dirty="0">
              <a:solidFill>
                <a:srgbClr val="558ED5"/>
              </a:solidFill>
            </a:endParaRP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r>
              <a:rPr lang="en-GB" sz="2800" dirty="0"/>
              <a:t>A</a:t>
            </a:r>
            <a:r>
              <a:rPr lang="en-GB" sz="2800" dirty="0" smtClean="0"/>
              <a:t> </a:t>
            </a:r>
            <a:r>
              <a:rPr lang="en-GB" sz="2800" dirty="0"/>
              <a:t>MOOC is </a:t>
            </a:r>
            <a:r>
              <a:rPr lang="en-GB" sz="2800" b="1" dirty="0"/>
              <a:t>a type of online course </a:t>
            </a:r>
            <a:r>
              <a:rPr lang="en-GB" sz="2800" dirty="0"/>
              <a:t>aimed at </a:t>
            </a:r>
            <a:r>
              <a:rPr lang="en-GB" sz="2800" b="1" dirty="0"/>
              <a:t>large-scale participation</a:t>
            </a:r>
            <a:r>
              <a:rPr lang="en-GB" sz="2800" dirty="0"/>
              <a:t> and </a:t>
            </a:r>
            <a:r>
              <a:rPr lang="en-GB" sz="2800" b="1" dirty="0"/>
              <a:t>open access via the </a:t>
            </a:r>
            <a:r>
              <a:rPr lang="en-GB" sz="2800" b="1" dirty="0" smtClean="0"/>
              <a:t>web </a:t>
            </a:r>
            <a:r>
              <a:rPr lang="en-GB" sz="2800" dirty="0" smtClean="0"/>
              <a:t>[…] </a:t>
            </a:r>
            <a:r>
              <a:rPr lang="en-GB" sz="2800" dirty="0" smtClean="0"/>
              <a:t>and </a:t>
            </a:r>
            <a:r>
              <a:rPr lang="en-GB" sz="2800" dirty="0"/>
              <a:t>a progression of the kind of open education ideals suggested by open educational resources. Though the </a:t>
            </a:r>
            <a:r>
              <a:rPr lang="en-GB" sz="2800" b="1" dirty="0"/>
              <a:t>design of and participation in a MOOC may be similar to college or university courses</a:t>
            </a:r>
            <a:r>
              <a:rPr lang="en-GB" sz="2800" dirty="0"/>
              <a:t>, MOOCs typically do not offer credits awarded to paying students at schools. However, </a:t>
            </a:r>
            <a:r>
              <a:rPr lang="en-GB" sz="2800" b="1" dirty="0"/>
              <a:t>assessment of learning may be done for </a:t>
            </a:r>
            <a:r>
              <a:rPr lang="en-GB" sz="2800" b="1" dirty="0" smtClean="0"/>
              <a:t>certification</a:t>
            </a:r>
            <a:r>
              <a:rPr lang="en-GB" sz="2800" dirty="0" smtClean="0"/>
              <a:t>. </a:t>
            </a:r>
            <a:r>
              <a:rPr lang="en-GB" sz="2400" dirty="0" smtClean="0"/>
              <a:t>(Wikipedia)</a:t>
            </a:r>
          </a:p>
          <a:p>
            <a:pPr marL="0" indent="0">
              <a:buNone/>
            </a:pPr>
            <a:endParaRPr lang="en-GB" sz="2800" dirty="0"/>
          </a:p>
          <a:p>
            <a:r>
              <a:rPr lang="en-GB" sz="2800" dirty="0" smtClean="0"/>
              <a:t>An </a:t>
            </a:r>
            <a:r>
              <a:rPr lang="en-GB" sz="2800" dirty="0"/>
              <a:t>educational system should </a:t>
            </a:r>
            <a:r>
              <a:rPr lang="en-GB" sz="2800" dirty="0" smtClean="0"/>
              <a:t>“provide </a:t>
            </a:r>
            <a:r>
              <a:rPr lang="en-GB" sz="2800" dirty="0"/>
              <a:t>all who want to learn with access to available resources at any time in their lives; empower all who want to share what they know to find those who want to learn it from them; and, finally furnish all who want to present an issue to the public with the opportunity to make their challenge </a:t>
            </a:r>
            <a:r>
              <a:rPr lang="en-GB" sz="2800" dirty="0" smtClean="0"/>
              <a:t>known” </a:t>
            </a:r>
            <a:r>
              <a:rPr lang="en-GB" sz="2400" dirty="0"/>
              <a:t>(Illich, </a:t>
            </a:r>
            <a:r>
              <a:rPr lang="en-GB" sz="2400" dirty="0" smtClean="0"/>
              <a:t>1971)</a:t>
            </a:r>
            <a:r>
              <a:rPr lang="en-GB" sz="2800" dirty="0"/>
              <a:t>	</a:t>
            </a:r>
            <a:endParaRPr lang="en-US" dirty="0" smtClean="0"/>
          </a:p>
          <a:p>
            <a:pPr marL="0" indent="0">
              <a:buNone/>
            </a:pPr>
            <a:endParaRPr lang="en-US" dirty="0"/>
          </a:p>
        </p:txBody>
      </p:sp>
    </p:spTree>
    <p:extLst>
      <p:ext uri="{BB962C8B-B14F-4D97-AF65-F5344CB8AC3E}">
        <p14:creationId xmlns:p14="http://schemas.microsoft.com/office/powerpoint/2010/main" val="50867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8229600" cy="3320333"/>
          </a:xfrm>
        </p:spPr>
        <p:txBody>
          <a:bodyPr/>
          <a:lstStyle/>
          <a:p>
            <a:pPr algn="l"/>
            <a:r>
              <a:rPr lang="en-US" dirty="0" smtClean="0"/>
              <a:t>MOOC = </a:t>
            </a:r>
            <a:endParaRPr lang="en-US" dirty="0"/>
          </a:p>
        </p:txBody>
      </p:sp>
      <p:sp>
        <p:nvSpPr>
          <p:cNvPr id="3" name="Content Placeholder 2"/>
          <p:cNvSpPr>
            <a:spLocks noGrp="1"/>
          </p:cNvSpPr>
          <p:nvPr>
            <p:ph idx="1"/>
          </p:nvPr>
        </p:nvSpPr>
        <p:spPr>
          <a:xfrm>
            <a:off x="457200" y="2692161"/>
            <a:ext cx="8229600" cy="4525963"/>
          </a:xfrm>
        </p:spPr>
        <p:txBody>
          <a:bodyPr>
            <a:normAutofit lnSpcReduction="10000"/>
          </a:bodyPr>
          <a:lstStyle/>
          <a:p>
            <a:pPr marL="0" indent="0">
              <a:buNone/>
            </a:pPr>
            <a:endParaRPr lang="en-GB" sz="2800" dirty="0" smtClean="0"/>
          </a:p>
          <a:p>
            <a:pPr marL="0" indent="0">
              <a:buNone/>
            </a:pPr>
            <a:endParaRPr lang="en-GB" sz="2800" dirty="0"/>
          </a:p>
          <a:p>
            <a:pPr marL="0" indent="0">
              <a:buNone/>
            </a:pPr>
            <a:endParaRPr lang="en-GB" sz="2800" dirty="0" smtClean="0"/>
          </a:p>
          <a:p>
            <a:pPr marL="0" indent="0">
              <a:buNone/>
            </a:pPr>
            <a:endParaRPr lang="en-GB" sz="2800" dirty="0"/>
          </a:p>
          <a:p>
            <a:pPr marL="0" indent="0">
              <a:buNone/>
            </a:pPr>
            <a:endParaRPr lang="en-GB" sz="2800" dirty="0" smtClean="0"/>
          </a:p>
          <a:p>
            <a:pPr marL="0" indent="0">
              <a:buNone/>
            </a:pPr>
            <a:r>
              <a:rPr lang="en-GB" sz="2800" dirty="0" smtClean="0">
                <a:hlinkClick r:id="rId3"/>
              </a:rPr>
              <a:t>http://www.youtube.com/watch?v=eW3gMGqcZQc&amp;feature=player_embedded</a:t>
            </a:r>
            <a:r>
              <a:rPr lang="en-GB" sz="2800" dirty="0"/>
              <a:t>	</a:t>
            </a:r>
            <a:r>
              <a:rPr lang="en-GB" sz="2800" dirty="0" smtClean="0"/>
              <a:t>						</a:t>
            </a:r>
          </a:p>
          <a:p>
            <a:pPr marL="0" indent="0">
              <a:buNone/>
            </a:pPr>
            <a:endParaRPr lang="en-GB" sz="2000" dirty="0" smtClean="0"/>
          </a:p>
          <a:p>
            <a:pPr marL="0" indent="0">
              <a:buNone/>
            </a:pPr>
            <a:r>
              <a:rPr lang="en-GB" sz="2000" dirty="0" smtClean="0"/>
              <a:t>(Cormier 2010)</a:t>
            </a:r>
          </a:p>
          <a:p>
            <a:pPr marL="0" indent="0" algn="r">
              <a:buNone/>
            </a:pPr>
            <a:r>
              <a:rPr lang="en-GB" sz="2800" dirty="0"/>
              <a:t>	</a:t>
            </a:r>
            <a:endParaRPr lang="en-US" dirty="0" smtClean="0"/>
          </a:p>
          <a:p>
            <a:pPr marL="0" indent="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816" y="400246"/>
            <a:ext cx="403542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931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solidFill>
                  <a:srgbClr val="558ED5"/>
                </a:solidFill>
              </a:rPr>
              <a:t>cMOOCs</a:t>
            </a:r>
            <a:endParaRPr lang="en-US" dirty="0">
              <a:solidFill>
                <a:srgbClr val="558ED5"/>
              </a:solidFill>
            </a:endParaRPr>
          </a:p>
        </p:txBody>
      </p:sp>
      <p:pic>
        <p:nvPicPr>
          <p:cNvPr id="4" name="Content Placeholder 3" descr="800px-Canada_flag_halifax_9_-04.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3748873" y="3757254"/>
            <a:ext cx="5173219" cy="2845071"/>
          </a:xfrm>
        </p:spPr>
      </p:pic>
      <p:sp>
        <p:nvSpPr>
          <p:cNvPr id="5" name="TextBox 4"/>
          <p:cNvSpPr txBox="1"/>
          <p:nvPr/>
        </p:nvSpPr>
        <p:spPr>
          <a:xfrm>
            <a:off x="1260036" y="6602325"/>
            <a:ext cx="7883964" cy="261610"/>
          </a:xfrm>
          <a:prstGeom prst="rect">
            <a:avLst/>
          </a:prstGeom>
          <a:noFill/>
        </p:spPr>
        <p:txBody>
          <a:bodyPr wrap="none" rtlCol="0">
            <a:spAutoFit/>
          </a:bodyPr>
          <a:lstStyle/>
          <a:p>
            <a:r>
              <a:rPr lang="en-US" sz="1100" dirty="0"/>
              <a:t>http://</a:t>
            </a:r>
            <a:r>
              <a:rPr lang="en-US" sz="1100" dirty="0" err="1"/>
              <a:t>upload.wikimedia.org</a:t>
            </a:r>
            <a:r>
              <a:rPr lang="en-US" sz="1100" dirty="0"/>
              <a:t>/</a:t>
            </a:r>
            <a:r>
              <a:rPr lang="en-US" sz="1100" dirty="0" err="1"/>
              <a:t>wikipedia</a:t>
            </a:r>
            <a:r>
              <a:rPr lang="en-US" sz="1100" dirty="0"/>
              <a:t>/commons/thumb/6/68/Canada_flag_halifax_9_-04.JPG/800px-Canada_flag_halifax_9_-04.JPG</a:t>
            </a:r>
          </a:p>
        </p:txBody>
      </p:sp>
      <p:sp>
        <p:nvSpPr>
          <p:cNvPr id="6" name="TextBox 5"/>
          <p:cNvSpPr txBox="1"/>
          <p:nvPr/>
        </p:nvSpPr>
        <p:spPr>
          <a:xfrm>
            <a:off x="457200" y="1417638"/>
            <a:ext cx="6961596" cy="2062103"/>
          </a:xfrm>
          <a:prstGeom prst="rect">
            <a:avLst/>
          </a:prstGeom>
          <a:noFill/>
        </p:spPr>
        <p:txBody>
          <a:bodyPr wrap="square" rtlCol="0">
            <a:spAutoFit/>
          </a:bodyPr>
          <a:lstStyle/>
          <a:p>
            <a:pPr marL="285750" indent="-285750">
              <a:buFontTx/>
              <a:buChar char="-"/>
            </a:pPr>
            <a:r>
              <a:rPr lang="en-US" sz="3200" dirty="0" err="1" smtClean="0"/>
              <a:t>Connectivism</a:t>
            </a:r>
            <a:r>
              <a:rPr lang="en-US" sz="3200" dirty="0" smtClean="0"/>
              <a:t> / the network</a:t>
            </a:r>
          </a:p>
          <a:p>
            <a:pPr marL="285750" indent="-285750">
              <a:buFontTx/>
              <a:buChar char="-"/>
            </a:pPr>
            <a:r>
              <a:rPr lang="en-US" sz="3200" dirty="0" smtClean="0"/>
              <a:t>Knowledge creation and sense making happen in the network</a:t>
            </a:r>
          </a:p>
          <a:p>
            <a:pPr marL="285750" indent="-285750">
              <a:buFontTx/>
              <a:buChar char="-"/>
            </a:pPr>
            <a:r>
              <a:rPr lang="en-US" sz="3200" dirty="0" smtClean="0"/>
              <a:t>Require high digital and learning skills</a:t>
            </a:r>
            <a:endParaRPr lang="en-US" sz="3200" dirty="0"/>
          </a:p>
        </p:txBody>
      </p:sp>
    </p:spTree>
    <p:extLst>
      <p:ext uri="{BB962C8B-B14F-4D97-AF65-F5344CB8AC3E}">
        <p14:creationId xmlns:p14="http://schemas.microsoft.com/office/powerpoint/2010/main" val="65145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solidFill>
                  <a:srgbClr val="558ED5"/>
                </a:solidFill>
              </a:rPr>
              <a:t>xMOOCs</a:t>
            </a:r>
            <a:endParaRPr lang="en-US" dirty="0">
              <a:solidFill>
                <a:srgbClr val="558ED5"/>
              </a:solidFill>
            </a:endParaRP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47231" r="-47231" b="32097"/>
          <a:stretch/>
        </p:blipFill>
        <p:spPr bwMode="auto">
          <a:xfrm>
            <a:off x="1854699" y="1417638"/>
            <a:ext cx="8933259" cy="389505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r="42168"/>
          <a:stretch/>
        </p:blipFill>
        <p:spPr bwMode="auto">
          <a:xfrm>
            <a:off x="831969" y="0"/>
            <a:ext cx="3048000" cy="494982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b="23044"/>
          <a:stretch/>
        </p:blipFill>
        <p:spPr bwMode="auto">
          <a:xfrm>
            <a:off x="0" y="3867435"/>
            <a:ext cx="5270500" cy="2997200"/>
          </a:xfrm>
          <a:prstGeom prst="rect">
            <a:avLst/>
          </a:prstGeom>
          <a:ln>
            <a:noFill/>
          </a:ln>
          <a:extLst>
            <a:ext uri="{53640926-AAD7-44D8-BBD7-CCE9431645EC}">
              <a14:shadowObscured xmlns:a14="http://schemas.microsoft.com/office/drawing/2010/main"/>
            </a:ext>
          </a:extLst>
        </p:spPr>
      </p:pic>
      <p:pic>
        <p:nvPicPr>
          <p:cNvPr id="8" name="Picture 7" descr="Screen Shot 2013-01-21 at 00.00.0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728" y="5450108"/>
            <a:ext cx="2594072" cy="1137751"/>
          </a:xfrm>
          <a:prstGeom prst="rect">
            <a:avLst/>
          </a:prstGeom>
        </p:spPr>
      </p:pic>
    </p:spTree>
    <p:extLst>
      <p:ext uri="{BB962C8B-B14F-4D97-AF65-F5344CB8AC3E}">
        <p14:creationId xmlns:p14="http://schemas.microsoft.com/office/powerpoint/2010/main" val="990960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The OT12 MOOC</a:t>
            </a:r>
            <a:endParaRPr lang="en-US" dirty="0">
              <a:solidFill>
                <a:srgbClr val="558ED5"/>
              </a:solidFill>
            </a:endParaRPr>
          </a:p>
        </p:txBody>
      </p:sp>
      <p:pic>
        <p:nvPicPr>
          <p:cNvPr id="4" name="Content Placeholder 3"/>
          <p:cNvPicPr>
            <a:picLocks noGrp="1"/>
          </p:cNvPicPr>
          <p:nvPr>
            <p:ph idx="1"/>
          </p:nvPr>
        </p:nvPicPr>
        <p:blipFill>
          <a:blip r:embed="rId3"/>
          <a:stretch>
            <a:fillRect/>
          </a:stretch>
        </p:blipFill>
        <p:spPr>
          <a:xfrm>
            <a:off x="162838" y="1417639"/>
            <a:ext cx="8855902" cy="5440362"/>
          </a:xfrm>
          <a:prstGeom prst="rect">
            <a:avLst/>
          </a:prstGeom>
        </p:spPr>
      </p:pic>
    </p:spTree>
    <p:extLst>
      <p:ext uri="{BB962C8B-B14F-4D97-AF65-F5344CB8AC3E}">
        <p14:creationId xmlns:p14="http://schemas.microsoft.com/office/powerpoint/2010/main" val="247043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The OT12 MOOC</a:t>
            </a:r>
            <a:endParaRPr lang="en-US" dirty="0">
              <a:solidFill>
                <a:srgbClr val="558ED5"/>
              </a:solidFill>
            </a:endParaRPr>
          </a:p>
        </p:txBody>
      </p:sp>
      <p:sp>
        <p:nvSpPr>
          <p:cNvPr id="3" name="Content Placeholder 2"/>
          <p:cNvSpPr>
            <a:spLocks noGrp="1"/>
          </p:cNvSpPr>
          <p:nvPr>
            <p:ph idx="1"/>
          </p:nvPr>
        </p:nvSpPr>
        <p:spPr>
          <a:xfrm>
            <a:off x="457200" y="1600200"/>
            <a:ext cx="8229600" cy="4975964"/>
          </a:xfrm>
        </p:spPr>
        <p:txBody>
          <a:bodyPr>
            <a:normAutofit/>
          </a:bodyPr>
          <a:lstStyle/>
          <a:p>
            <a:r>
              <a:rPr lang="en-US" dirty="0" smtClean="0"/>
              <a:t>Open translation tools and practices</a:t>
            </a:r>
          </a:p>
          <a:p>
            <a:r>
              <a:rPr lang="en-US" dirty="0" smtClean="0"/>
              <a:t>8 weeks + 1 week evaluation</a:t>
            </a:r>
          </a:p>
          <a:p>
            <a:r>
              <a:rPr lang="en-US" dirty="0" smtClean="0"/>
              <a:t>Weekly activities:</a:t>
            </a:r>
          </a:p>
          <a:p>
            <a:pPr marL="914400" lvl="2" indent="0">
              <a:buNone/>
            </a:pPr>
            <a:r>
              <a:rPr lang="en-GB" dirty="0"/>
              <a:t>This week you'll have a chance to familiarise yourself with issues related to captioning and subtitling videos, and do some hands-on practice using the open tool Amara (Universal Subtitles</a:t>
            </a:r>
            <a:r>
              <a:rPr lang="en-GB" dirty="0" smtClean="0"/>
              <a:t>) …..</a:t>
            </a:r>
          </a:p>
          <a:p>
            <a:pPr marL="914400" lvl="2" indent="0">
              <a:buNone/>
            </a:pPr>
            <a:endParaRPr lang="en-GB" dirty="0"/>
          </a:p>
          <a:p>
            <a:pPr marL="914400" lvl="2" indent="0">
              <a:buNone/>
            </a:pPr>
            <a:r>
              <a:rPr lang="en-GB" dirty="0"/>
              <a:t>This week we will talk about translating OER, and you'll start using Transifex, a translation workflow and crowdsourcing </a:t>
            </a:r>
            <a:r>
              <a:rPr lang="en-GB" dirty="0" smtClean="0"/>
              <a:t>platform …</a:t>
            </a:r>
          </a:p>
          <a:p>
            <a:pPr marL="914400" lvl="2" indent="0">
              <a:buNone/>
            </a:pPr>
            <a:endParaRPr lang="en-GB" dirty="0" smtClean="0"/>
          </a:p>
          <a:p>
            <a:pPr marL="914400" lvl="2" indent="0">
              <a:buNone/>
            </a:pPr>
            <a:endParaRPr lang="en-GB" dirty="0" smtClean="0"/>
          </a:p>
          <a:p>
            <a:pPr marL="914400" lvl="2" indent="0">
              <a:buNone/>
            </a:pPr>
            <a:endParaRPr lang="en-US" dirty="0" smtClean="0"/>
          </a:p>
        </p:txBody>
      </p:sp>
      <p:pic>
        <p:nvPicPr>
          <p:cNvPr id="4" name="Picture 3" descr="Translate Icon by masterbisson"/>
          <p:cNvPicPr/>
          <p:nvPr/>
        </p:nvPicPr>
        <p:blipFill>
          <a:blip r:embed="rId3">
            <a:extLst>
              <a:ext uri="{28A0092B-C50C-407E-A947-70E740481C1C}">
                <a14:useLocalDpi xmlns:a14="http://schemas.microsoft.com/office/drawing/2010/main" val="0"/>
              </a:ext>
            </a:extLst>
          </a:blip>
          <a:srcRect/>
          <a:stretch>
            <a:fillRect/>
          </a:stretch>
        </p:blipFill>
        <p:spPr bwMode="auto">
          <a:xfrm>
            <a:off x="8118508" y="155797"/>
            <a:ext cx="948690" cy="948690"/>
          </a:xfrm>
          <a:prstGeom prst="rect">
            <a:avLst/>
          </a:prstGeom>
          <a:noFill/>
          <a:ln>
            <a:noFill/>
          </a:ln>
        </p:spPr>
      </p:pic>
    </p:spTree>
    <p:extLst>
      <p:ext uri="{BB962C8B-B14F-4D97-AF65-F5344CB8AC3E}">
        <p14:creationId xmlns:p14="http://schemas.microsoft.com/office/powerpoint/2010/main" val="13210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58ED5"/>
                </a:solidFill>
              </a:rPr>
              <a:t>The OT12 MOOC</a:t>
            </a:r>
            <a:endParaRPr lang="en-US" dirty="0">
              <a:solidFill>
                <a:srgbClr val="558ED5"/>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a:t>b</a:t>
            </a:r>
            <a:r>
              <a:rPr lang="en-US" dirty="0" smtClean="0"/>
              <a:t>ackground reading/clips to watch</a:t>
            </a:r>
          </a:p>
          <a:p>
            <a:r>
              <a:rPr lang="en-US" dirty="0"/>
              <a:t>f</a:t>
            </a:r>
            <a:r>
              <a:rPr lang="en-US" dirty="0" smtClean="0"/>
              <a:t>orum(s) to engage with</a:t>
            </a:r>
          </a:p>
          <a:p>
            <a:r>
              <a:rPr lang="en-US" dirty="0"/>
              <a:t>s</a:t>
            </a:r>
            <a:r>
              <a:rPr lang="en-US" dirty="0" smtClean="0"/>
              <a:t>ubtitling and translation work (OERs)</a:t>
            </a:r>
          </a:p>
          <a:p>
            <a:r>
              <a:rPr lang="en-US" dirty="0" smtClean="0"/>
              <a:t>wiki on quality assurance for OT projects</a:t>
            </a:r>
          </a:p>
          <a:p>
            <a:r>
              <a:rPr lang="en-US" dirty="0"/>
              <a:t>w</a:t>
            </a:r>
            <a:r>
              <a:rPr lang="en-US" dirty="0" smtClean="0"/>
              <a:t>ebcast seminars in </a:t>
            </a:r>
            <a:r>
              <a:rPr lang="en-US" i="1" dirty="0" smtClean="0"/>
              <a:t>Elluminate</a:t>
            </a:r>
            <a:r>
              <a:rPr lang="en-US" dirty="0" smtClean="0"/>
              <a:t> with guest speakers</a:t>
            </a:r>
          </a:p>
          <a:p>
            <a:r>
              <a:rPr lang="en-US" dirty="0" smtClean="0"/>
              <a:t>blog</a:t>
            </a:r>
          </a:p>
          <a:p>
            <a:r>
              <a:rPr lang="en-US" dirty="0"/>
              <a:t>w</a:t>
            </a:r>
            <a:r>
              <a:rPr lang="en-US" dirty="0" smtClean="0"/>
              <a:t>eekly digests</a:t>
            </a:r>
          </a:p>
          <a:p>
            <a:pPr marL="0" indent="0">
              <a:buNone/>
            </a:pPr>
            <a:r>
              <a:rPr lang="en-US" dirty="0" smtClean="0"/>
              <a:t> </a:t>
            </a:r>
            <a:endParaRPr lang="en-US" dirty="0"/>
          </a:p>
        </p:txBody>
      </p:sp>
      <p:pic>
        <p:nvPicPr>
          <p:cNvPr id="4" name="Picture 3" descr="Translate Icon by masterbisson"/>
          <p:cNvPicPr/>
          <p:nvPr/>
        </p:nvPicPr>
        <p:blipFill>
          <a:blip r:embed="rId3">
            <a:extLst>
              <a:ext uri="{28A0092B-C50C-407E-A947-70E740481C1C}">
                <a14:useLocalDpi xmlns:a14="http://schemas.microsoft.com/office/drawing/2010/main" val="0"/>
              </a:ext>
            </a:extLst>
          </a:blip>
          <a:srcRect/>
          <a:stretch>
            <a:fillRect/>
          </a:stretch>
        </p:blipFill>
        <p:spPr bwMode="auto">
          <a:xfrm>
            <a:off x="8107628" y="168323"/>
            <a:ext cx="948690" cy="948690"/>
          </a:xfrm>
          <a:prstGeom prst="rect">
            <a:avLst/>
          </a:prstGeom>
          <a:noFill/>
          <a:ln>
            <a:noFill/>
          </a:ln>
        </p:spPr>
      </p:pic>
    </p:spTree>
    <p:extLst>
      <p:ext uri="{BB962C8B-B14F-4D97-AF65-F5344CB8AC3E}">
        <p14:creationId xmlns:p14="http://schemas.microsoft.com/office/powerpoint/2010/main" val="1220355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2226</TotalTime>
  <Words>3372</Words>
  <Application>Microsoft Office PowerPoint</Application>
  <PresentationFormat>On-screen Show (4:3)</PresentationFormat>
  <Paragraphs>284</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MOOCs: new wine in an old bottle? </vt:lpstr>
      <vt:lpstr>Outline</vt:lpstr>
      <vt:lpstr>What is a MOOC?</vt:lpstr>
      <vt:lpstr>MOOC = </vt:lpstr>
      <vt:lpstr>cMOOCs</vt:lpstr>
      <vt:lpstr>xMOOCs</vt:lpstr>
      <vt:lpstr>The OT12 MOOC</vt:lpstr>
      <vt:lpstr>The OT12 MOOC</vt:lpstr>
      <vt:lpstr>The OT12 MOOC</vt:lpstr>
      <vt:lpstr>OT12 – some stats</vt:lpstr>
      <vt:lpstr>What is success in a MOOC?</vt:lpstr>
      <vt:lpstr>Julia’s story - networking</vt:lpstr>
      <vt:lpstr>Julia’s story – clustering/focusing</vt:lpstr>
      <vt:lpstr>What is a successful MOOC? </vt:lpstr>
      <vt:lpstr>Learning and MOOCs</vt:lpstr>
      <vt:lpstr>Learning and MOOCs</vt:lpstr>
      <vt:lpstr>However ….</vt:lpstr>
      <vt:lpstr>Conclusions</vt:lpstr>
      <vt:lpstr>References</vt:lpstr>
      <vt:lpstr>Thank you for listening!</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MOOCs: new wine in an old bottle?</dc:title>
  <dc:creator>Anna Comas-Quinn</dc:creator>
  <cp:lastModifiedBy>Mirjam</cp:lastModifiedBy>
  <cp:revision>104</cp:revision>
  <dcterms:created xsi:type="dcterms:W3CDTF">2013-01-16T13:21:53Z</dcterms:created>
  <dcterms:modified xsi:type="dcterms:W3CDTF">2013-01-21T14:58:06Z</dcterms:modified>
</cp:coreProperties>
</file>